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0" r:id="rId10"/>
    <p:sldId id="264" r:id="rId11"/>
    <p:sldId id="265" r:id="rId12"/>
    <p:sldId id="266" r:id="rId13"/>
    <p:sldId id="267" r:id="rId14"/>
    <p:sldId id="268" r:id="rId15"/>
    <p:sldId id="274" r:id="rId16"/>
    <p:sldId id="269" r:id="rId17"/>
    <p:sldId id="271" r:id="rId18"/>
    <p:sldId id="272" r:id="rId19"/>
    <p:sldId id="275" r:id="rId20"/>
    <p:sldId id="276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inimized">
    <p:restoredLeft sz="5914"/>
    <p:restoredTop sz="86435"/>
  </p:normalViewPr>
  <p:slideViewPr>
    <p:cSldViewPr snapToGrid="0" snapToObjects="1">
      <p:cViewPr varScale="1">
        <p:scale>
          <a:sx n="171" d="100"/>
          <a:sy n="171" d="100"/>
        </p:scale>
        <p:origin x="200" y="6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A4BC63-A13A-F343-818F-07B6459E96F1}" type="datetimeFigureOut">
              <a:rPr lang="en-US" smtClean="0"/>
              <a:t>12/5/16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6342F2-09CA-3141-A650-6DF1454E1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73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342F2-09CA-3141-A650-6DF1454E10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78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342F2-09CA-3141-A650-6DF1454E10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169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342F2-09CA-3141-A650-6DF1454E10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09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342F2-09CA-3141-A650-6DF1454E10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723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6342F2-09CA-3141-A650-6DF1454E10F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40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2C411-B347-1D47-8448-C8FCF84D7AEB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AF4B-065B-9E4B-84EF-B3937186E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86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2C411-B347-1D47-8448-C8FCF84D7AEB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AF4B-065B-9E4B-84EF-B3937186E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88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2C411-B347-1D47-8448-C8FCF84D7AEB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AF4B-065B-9E4B-84EF-B3937186E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7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2C411-B347-1D47-8448-C8FCF84D7AEB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AF4B-065B-9E4B-84EF-B3937186E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82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2C411-B347-1D47-8448-C8FCF84D7AEB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AF4B-065B-9E4B-84EF-B3937186E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859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2C411-B347-1D47-8448-C8FCF84D7AEB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AF4B-065B-9E4B-84EF-B3937186E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22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2C411-B347-1D47-8448-C8FCF84D7AEB}" type="datetimeFigureOut">
              <a:rPr lang="en-US" smtClean="0"/>
              <a:t>12/5/16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AF4B-065B-9E4B-84EF-B3937186E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9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2C411-B347-1D47-8448-C8FCF84D7AEB}" type="datetimeFigureOut">
              <a:rPr lang="en-US" smtClean="0"/>
              <a:t>12/5/16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AF4B-065B-9E4B-84EF-B3937186E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50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2C411-B347-1D47-8448-C8FCF84D7AEB}" type="datetimeFigureOut">
              <a:rPr lang="en-US" smtClean="0"/>
              <a:t>12/5/16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AF4B-065B-9E4B-84EF-B3937186E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992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2C411-B347-1D47-8448-C8FCF84D7AEB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AF4B-065B-9E4B-84EF-B3937186E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95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2C411-B347-1D47-8448-C8FCF84D7AEB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1AF4B-065B-9E4B-84EF-B3937186E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2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2C411-B347-1D47-8448-C8FCF84D7AEB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1AF4B-065B-9E4B-84EF-B3937186E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744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28.png"/><Relationship Id="rId8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Slip-lines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01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581" y="1219200"/>
            <a:ext cx="6122465" cy="44046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43709" y="2991749"/>
                <a:ext cx="711797" cy="6692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0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3709" y="2991749"/>
                <a:ext cx="711797" cy="6692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569273" y="5771383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Times New Roman" charset="0"/>
                <a:ea typeface="Times New Roman" charset="0"/>
                <a:cs typeface="Times New Roman" charset="0"/>
              </a:rPr>
              <a:t>Arrhenius Number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272" y="2035777"/>
            <a:ext cx="1080000" cy="108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107" y="1081548"/>
            <a:ext cx="1080000" cy="108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107" y="3352725"/>
            <a:ext cx="1080000" cy="108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272" y="3790510"/>
            <a:ext cx="1083518" cy="1080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605" y="2471413"/>
            <a:ext cx="1080000" cy="108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955" y="4018649"/>
            <a:ext cx="1080000" cy="108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993" y="4208205"/>
            <a:ext cx="1085303" cy="108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38" y="2912956"/>
            <a:ext cx="1085294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9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75376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960717" y="6210300"/>
                <a:ext cx="1827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0717" y="6210300"/>
                <a:ext cx="182742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329017" y="6210300"/>
                <a:ext cx="1827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9017" y="6210300"/>
                <a:ext cx="182742" cy="43088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098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874992" y="685800"/>
            <a:ext cx="9071687" cy="6014988"/>
            <a:chOff x="874992" y="685800"/>
            <a:chExt cx="9071687" cy="601498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1" t="7184" r="25595" b="6361"/>
            <a:stretch/>
          </p:blipFill>
          <p:spPr>
            <a:xfrm>
              <a:off x="1397000" y="685800"/>
              <a:ext cx="6885256" cy="54737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85" t="35756" r="20628" b="22379"/>
            <a:stretch/>
          </p:blipFill>
          <p:spPr>
            <a:xfrm>
              <a:off x="8340948" y="3632200"/>
              <a:ext cx="348963" cy="252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8663764" y="3605322"/>
                  <a:ext cx="1282915" cy="21236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𝑟𝑟</m:t>
                            </m:r>
                            <m:r>
                              <a:rPr lang="en-US" sz="2200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en-US" sz="22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charset="0"/>
                              </a:rPr>
                              <m:t>NS</m:t>
                            </m:r>
                          </m:e>
                        </m:d>
                      </m:oMath>
                    </m:oMathPara>
                  </a14:m>
                  <a:endParaRPr lang="en-US" sz="2200" b="0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𝜃𝜃</m:t>
                            </m:r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charset="0"/>
                              </a:rPr>
                              <m:t>NS</m:t>
                            </m:r>
                          </m:e>
                        </m:d>
                      </m:oMath>
                    </m:oMathPara>
                  </a14:m>
                  <a:endParaRPr lang="en-US" sz="2200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𝑟𝑟</m:t>
                            </m:r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charset="0"/>
                              </a:rPr>
                              <m:t>A</m:t>
                            </m:r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charset="0"/>
                              </a:rPr>
                              <m:t>S</m:t>
                            </m:r>
                          </m:e>
                        </m:d>
                      </m:oMath>
                    </m:oMathPara>
                  </a14:m>
                  <a:endParaRPr lang="en-US" sz="2200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𝜃𝜃</m:t>
                            </m:r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charset="0"/>
                              </a:rPr>
                              <m:t>A</m:t>
                            </m:r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charset="0"/>
                              </a:rPr>
                              <m:t>S</m:t>
                            </m:r>
                          </m:e>
                        </m:d>
                      </m:oMath>
                    </m:oMathPara>
                  </a14:m>
                  <a:endParaRPr lang="en-US" sz="2200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  <m:r>
                              <a:rPr lang="en-US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charset="0"/>
                              </a:rPr>
                              <m:t>NS</m:t>
                            </m:r>
                          </m:e>
                        </m:d>
                      </m:oMath>
                    </m:oMathPara>
                  </a14:m>
                  <a:endParaRPr lang="en-US" sz="2200" dirty="0" smtClean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𝑟</m:t>
                            </m:r>
                            <m:r>
                              <a:rPr lang="en-US" sz="22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  <m:r>
                              <a:rPr lang="en-US" sz="22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</m:t>
                            </m:r>
                          </m:sub>
                        </m:sSub>
                        <m:d>
                          <m:dPr>
                            <m:ctrlPr>
                              <a:rPr lang="en-US" sz="22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 charset="0"/>
                              </a:rPr>
                              <m:t>A</m:t>
                            </m:r>
                            <m:r>
                              <m:rPr>
                                <m:sty m:val="p"/>
                              </m:rPr>
                              <a:rPr lang="en-US" sz="2200">
                                <a:latin typeface="Cambria Math" charset="0"/>
                              </a:rPr>
                              <m:t>S</m:t>
                            </m:r>
                          </m:e>
                        </m:d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3764" y="3605322"/>
                  <a:ext cx="1282915" cy="212365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t="-8883" b="-1948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/>
            <p:cNvSpPr txBox="1"/>
            <p:nvPr/>
          </p:nvSpPr>
          <p:spPr>
            <a:xfrm>
              <a:off x="1856940" y="6300678"/>
              <a:ext cx="66584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/>
                <a:t>Normalized radius from </a:t>
              </a:r>
              <a:r>
                <a:rPr lang="en-US" sz="2000" dirty="0" smtClean="0"/>
                <a:t>the interior to the exterior of cylinder </a:t>
              </a:r>
              <a:endParaRPr lang="en-US" sz="2000" dirty="0"/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-622630" y="3222595"/>
              <a:ext cx="3395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smtClean="0"/>
                <a:t>Normalized stress components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0530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752" y="1353312"/>
            <a:ext cx="324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"/>
          <a:stretch/>
        </p:blipFill>
        <p:spPr>
          <a:xfrm>
            <a:off x="7534632" y="1353312"/>
            <a:ext cx="3240000" cy="3215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6"/>
          <a:stretch/>
        </p:blipFill>
        <p:spPr>
          <a:xfrm>
            <a:off x="688872" y="1353312"/>
            <a:ext cx="3240000" cy="3215513"/>
          </a:xfrm>
          <a:prstGeom prst="rect">
            <a:avLst/>
          </a:prstGeom>
        </p:spPr>
      </p:pic>
      <p:grpSp>
        <p:nvGrpSpPr>
          <p:cNvPr id="57" name="Group 56"/>
          <p:cNvGrpSpPr/>
          <p:nvPr/>
        </p:nvGrpSpPr>
        <p:grpSpPr>
          <a:xfrm>
            <a:off x="853970" y="5035693"/>
            <a:ext cx="2700000" cy="236374"/>
            <a:chOff x="688872" y="711200"/>
            <a:chExt cx="2700000" cy="2363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72" y="711200"/>
              <a:ext cx="2700000" cy="236374"/>
            </a:xfrm>
            <a:prstGeom prst="rect">
              <a:avLst/>
            </a:prstGeom>
          </p:spPr>
        </p:pic>
        <p:cxnSp>
          <p:nvCxnSpPr>
            <p:cNvPr id="10" name="Straight Connector 9"/>
            <p:cNvCxnSpPr>
              <a:cxnSpLocks/>
            </p:cNvCxnSpPr>
            <p:nvPr/>
          </p:nvCxnSpPr>
          <p:spPr>
            <a:xfrm>
              <a:off x="720622" y="731970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</p:cNvCxnSpPr>
            <p:nvPr/>
          </p:nvCxnSpPr>
          <p:spPr>
            <a:xfrm>
              <a:off x="841272" y="73197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cxnSpLocks/>
            </p:cNvCxnSpPr>
            <p:nvPr/>
          </p:nvCxnSpPr>
          <p:spPr>
            <a:xfrm>
              <a:off x="2035594" y="731607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/>
            </p:cNvCxnSpPr>
            <p:nvPr/>
          </p:nvCxnSpPr>
          <p:spPr>
            <a:xfrm>
              <a:off x="2708172" y="731607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>
              <a:off x="3363472" y="733094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>
              <a:off x="1374672" y="731607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>
              <a:off x="777772" y="7337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cxnSpLocks/>
            </p:cNvCxnSpPr>
            <p:nvPr/>
          </p:nvCxnSpPr>
          <p:spPr>
            <a:xfrm>
              <a:off x="904772" y="73197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cxnSpLocks/>
            </p:cNvCxnSpPr>
            <p:nvPr/>
          </p:nvCxnSpPr>
          <p:spPr>
            <a:xfrm>
              <a:off x="976738" y="73197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cxnSpLocks/>
            </p:cNvCxnSpPr>
            <p:nvPr/>
          </p:nvCxnSpPr>
          <p:spPr>
            <a:xfrm>
              <a:off x="1044472" y="7316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cxnSpLocks/>
            </p:cNvCxnSpPr>
            <p:nvPr/>
          </p:nvCxnSpPr>
          <p:spPr>
            <a:xfrm>
              <a:off x="1171472" y="73196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cxnSpLocks/>
            </p:cNvCxnSpPr>
            <p:nvPr/>
          </p:nvCxnSpPr>
          <p:spPr>
            <a:xfrm>
              <a:off x="1107972" y="73369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/>
          </p:nvCxnSpPr>
          <p:spPr>
            <a:xfrm>
              <a:off x="1234972" y="73196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cxnSpLocks/>
            </p:cNvCxnSpPr>
            <p:nvPr/>
          </p:nvCxnSpPr>
          <p:spPr>
            <a:xfrm>
              <a:off x="1306938" y="73196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cxnSpLocks/>
            </p:cNvCxnSpPr>
            <p:nvPr/>
          </p:nvCxnSpPr>
          <p:spPr>
            <a:xfrm>
              <a:off x="1505905" y="73161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cxnSpLocks/>
            </p:cNvCxnSpPr>
            <p:nvPr/>
          </p:nvCxnSpPr>
          <p:spPr>
            <a:xfrm>
              <a:off x="1442405" y="733354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cxnSpLocks/>
            </p:cNvCxnSpPr>
            <p:nvPr/>
          </p:nvCxnSpPr>
          <p:spPr>
            <a:xfrm>
              <a:off x="1569405" y="73161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cxnSpLocks/>
            </p:cNvCxnSpPr>
            <p:nvPr/>
          </p:nvCxnSpPr>
          <p:spPr>
            <a:xfrm>
              <a:off x="1641371" y="73161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1709105" y="731254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cxnSpLocks/>
            </p:cNvCxnSpPr>
            <p:nvPr/>
          </p:nvCxnSpPr>
          <p:spPr>
            <a:xfrm>
              <a:off x="1836105" y="7316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cxnSpLocks/>
            </p:cNvCxnSpPr>
            <p:nvPr/>
          </p:nvCxnSpPr>
          <p:spPr>
            <a:xfrm>
              <a:off x="1772605" y="733344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1899605" y="7316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cxnSpLocks/>
            </p:cNvCxnSpPr>
            <p:nvPr/>
          </p:nvCxnSpPr>
          <p:spPr>
            <a:xfrm>
              <a:off x="1971571" y="7316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cxnSpLocks/>
            </p:cNvCxnSpPr>
            <p:nvPr/>
          </p:nvCxnSpPr>
          <p:spPr>
            <a:xfrm>
              <a:off x="2170538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cxnSpLocks/>
            </p:cNvCxnSpPr>
            <p:nvPr/>
          </p:nvCxnSpPr>
          <p:spPr>
            <a:xfrm>
              <a:off x="2107038" y="72921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cxnSpLocks/>
            </p:cNvCxnSpPr>
            <p:nvPr/>
          </p:nvCxnSpPr>
          <p:spPr>
            <a:xfrm>
              <a:off x="2234038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cxnSpLocks/>
            </p:cNvCxnSpPr>
            <p:nvPr/>
          </p:nvCxnSpPr>
          <p:spPr>
            <a:xfrm>
              <a:off x="2306004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cxnSpLocks/>
            </p:cNvCxnSpPr>
            <p:nvPr/>
          </p:nvCxnSpPr>
          <p:spPr>
            <a:xfrm>
              <a:off x="2373738" y="72711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>
              <a:off x="2500738" y="72746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cxnSpLocks/>
            </p:cNvCxnSpPr>
            <p:nvPr/>
          </p:nvCxnSpPr>
          <p:spPr>
            <a:xfrm>
              <a:off x="2437238" y="72920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2564238" y="72746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/>
            </p:cNvCxnSpPr>
            <p:nvPr/>
          </p:nvCxnSpPr>
          <p:spPr>
            <a:xfrm>
              <a:off x="2636204" y="72746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cxnSpLocks/>
            </p:cNvCxnSpPr>
            <p:nvPr/>
          </p:nvCxnSpPr>
          <p:spPr>
            <a:xfrm>
              <a:off x="2835171" y="72748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2771671" y="72922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cxnSpLocks/>
            </p:cNvCxnSpPr>
            <p:nvPr/>
          </p:nvCxnSpPr>
          <p:spPr>
            <a:xfrm>
              <a:off x="2898671" y="72748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</p:cNvCxnSpPr>
            <p:nvPr/>
          </p:nvCxnSpPr>
          <p:spPr>
            <a:xfrm>
              <a:off x="2970637" y="72748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>
              <a:off x="3038371" y="72712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/>
            </p:cNvCxnSpPr>
            <p:nvPr/>
          </p:nvCxnSpPr>
          <p:spPr>
            <a:xfrm>
              <a:off x="3165371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cxnSpLocks/>
            </p:cNvCxnSpPr>
            <p:nvPr/>
          </p:nvCxnSpPr>
          <p:spPr>
            <a:xfrm>
              <a:off x="3101871" y="72921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cxnSpLocks/>
            </p:cNvCxnSpPr>
            <p:nvPr/>
          </p:nvCxnSpPr>
          <p:spPr>
            <a:xfrm>
              <a:off x="3228871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cxnSpLocks/>
            </p:cNvCxnSpPr>
            <p:nvPr/>
          </p:nvCxnSpPr>
          <p:spPr>
            <a:xfrm>
              <a:off x="3300837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7704926" y="5030690"/>
            <a:ext cx="2700000" cy="236374"/>
            <a:chOff x="688872" y="711200"/>
            <a:chExt cx="2700000" cy="236374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72" y="711200"/>
              <a:ext cx="2700000" cy="236374"/>
            </a:xfrm>
            <a:prstGeom prst="rect">
              <a:avLst/>
            </a:prstGeom>
          </p:spPr>
        </p:pic>
        <p:cxnSp>
          <p:nvCxnSpPr>
            <p:cNvPr id="60" name="Straight Connector 59"/>
            <p:cNvCxnSpPr>
              <a:cxnSpLocks/>
            </p:cNvCxnSpPr>
            <p:nvPr/>
          </p:nvCxnSpPr>
          <p:spPr>
            <a:xfrm>
              <a:off x="720622" y="731970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cxnSpLocks/>
            </p:cNvCxnSpPr>
            <p:nvPr/>
          </p:nvCxnSpPr>
          <p:spPr>
            <a:xfrm>
              <a:off x="841272" y="73197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cxnSpLocks/>
            </p:cNvCxnSpPr>
            <p:nvPr/>
          </p:nvCxnSpPr>
          <p:spPr>
            <a:xfrm>
              <a:off x="2035594" y="731607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cxnSpLocks/>
            </p:cNvCxnSpPr>
            <p:nvPr/>
          </p:nvCxnSpPr>
          <p:spPr>
            <a:xfrm>
              <a:off x="2708172" y="731607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cxnSpLocks/>
            </p:cNvCxnSpPr>
            <p:nvPr/>
          </p:nvCxnSpPr>
          <p:spPr>
            <a:xfrm>
              <a:off x="3363472" y="733094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cxnSpLocks/>
            </p:cNvCxnSpPr>
            <p:nvPr/>
          </p:nvCxnSpPr>
          <p:spPr>
            <a:xfrm>
              <a:off x="1374672" y="731607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cxnSpLocks/>
            </p:cNvCxnSpPr>
            <p:nvPr/>
          </p:nvCxnSpPr>
          <p:spPr>
            <a:xfrm>
              <a:off x="777772" y="7337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cxnSpLocks/>
            </p:cNvCxnSpPr>
            <p:nvPr/>
          </p:nvCxnSpPr>
          <p:spPr>
            <a:xfrm>
              <a:off x="904772" y="73197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cxnSpLocks/>
            </p:cNvCxnSpPr>
            <p:nvPr/>
          </p:nvCxnSpPr>
          <p:spPr>
            <a:xfrm>
              <a:off x="976738" y="73197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cxnSpLocks/>
            </p:cNvCxnSpPr>
            <p:nvPr/>
          </p:nvCxnSpPr>
          <p:spPr>
            <a:xfrm>
              <a:off x="1044472" y="7316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cxnSpLocks/>
            </p:cNvCxnSpPr>
            <p:nvPr/>
          </p:nvCxnSpPr>
          <p:spPr>
            <a:xfrm>
              <a:off x="1171472" y="73196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cxnSpLocks/>
            </p:cNvCxnSpPr>
            <p:nvPr/>
          </p:nvCxnSpPr>
          <p:spPr>
            <a:xfrm>
              <a:off x="1107972" y="73369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cxnSpLocks/>
            </p:cNvCxnSpPr>
            <p:nvPr/>
          </p:nvCxnSpPr>
          <p:spPr>
            <a:xfrm>
              <a:off x="1234972" y="73196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cxnSpLocks/>
            </p:cNvCxnSpPr>
            <p:nvPr/>
          </p:nvCxnSpPr>
          <p:spPr>
            <a:xfrm>
              <a:off x="1306938" y="73196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cxnSpLocks/>
            </p:cNvCxnSpPr>
            <p:nvPr/>
          </p:nvCxnSpPr>
          <p:spPr>
            <a:xfrm>
              <a:off x="1505905" y="73161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cxnSpLocks/>
            </p:cNvCxnSpPr>
            <p:nvPr/>
          </p:nvCxnSpPr>
          <p:spPr>
            <a:xfrm>
              <a:off x="1442405" y="733354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>
              <a:off x="1569405" y="73161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cxnSpLocks/>
            </p:cNvCxnSpPr>
            <p:nvPr/>
          </p:nvCxnSpPr>
          <p:spPr>
            <a:xfrm>
              <a:off x="1641371" y="73161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cxnSpLocks/>
            </p:cNvCxnSpPr>
            <p:nvPr/>
          </p:nvCxnSpPr>
          <p:spPr>
            <a:xfrm>
              <a:off x="1709105" y="731254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cxnSpLocks/>
            </p:cNvCxnSpPr>
            <p:nvPr/>
          </p:nvCxnSpPr>
          <p:spPr>
            <a:xfrm>
              <a:off x="1836105" y="7316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cxnSpLocks/>
            </p:cNvCxnSpPr>
            <p:nvPr/>
          </p:nvCxnSpPr>
          <p:spPr>
            <a:xfrm>
              <a:off x="1772605" y="733344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cxnSpLocks/>
            </p:cNvCxnSpPr>
            <p:nvPr/>
          </p:nvCxnSpPr>
          <p:spPr>
            <a:xfrm>
              <a:off x="1899605" y="7316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cxnSpLocks/>
            </p:cNvCxnSpPr>
            <p:nvPr/>
          </p:nvCxnSpPr>
          <p:spPr>
            <a:xfrm>
              <a:off x="1971571" y="7316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/>
            </p:cNvCxnSpPr>
            <p:nvPr/>
          </p:nvCxnSpPr>
          <p:spPr>
            <a:xfrm>
              <a:off x="2170538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cxnSpLocks/>
            </p:cNvCxnSpPr>
            <p:nvPr/>
          </p:nvCxnSpPr>
          <p:spPr>
            <a:xfrm>
              <a:off x="2107038" y="72921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cxnSpLocks/>
            </p:cNvCxnSpPr>
            <p:nvPr/>
          </p:nvCxnSpPr>
          <p:spPr>
            <a:xfrm>
              <a:off x="2234038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cxnSpLocks/>
            </p:cNvCxnSpPr>
            <p:nvPr/>
          </p:nvCxnSpPr>
          <p:spPr>
            <a:xfrm>
              <a:off x="2306004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cxnSpLocks/>
            </p:cNvCxnSpPr>
            <p:nvPr/>
          </p:nvCxnSpPr>
          <p:spPr>
            <a:xfrm>
              <a:off x="2373738" y="72711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cxnSpLocks/>
            </p:cNvCxnSpPr>
            <p:nvPr/>
          </p:nvCxnSpPr>
          <p:spPr>
            <a:xfrm>
              <a:off x="2500738" y="72746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cxnSpLocks/>
            </p:cNvCxnSpPr>
            <p:nvPr/>
          </p:nvCxnSpPr>
          <p:spPr>
            <a:xfrm>
              <a:off x="2437238" y="72920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cxnSpLocks/>
            </p:cNvCxnSpPr>
            <p:nvPr/>
          </p:nvCxnSpPr>
          <p:spPr>
            <a:xfrm>
              <a:off x="2564238" y="72746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cxnSpLocks/>
            </p:cNvCxnSpPr>
            <p:nvPr/>
          </p:nvCxnSpPr>
          <p:spPr>
            <a:xfrm>
              <a:off x="2636204" y="72746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cxnSpLocks/>
            </p:cNvCxnSpPr>
            <p:nvPr/>
          </p:nvCxnSpPr>
          <p:spPr>
            <a:xfrm>
              <a:off x="2835171" y="72748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cxnSpLocks/>
            </p:cNvCxnSpPr>
            <p:nvPr/>
          </p:nvCxnSpPr>
          <p:spPr>
            <a:xfrm>
              <a:off x="2771671" y="72922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cxnSpLocks/>
            </p:cNvCxnSpPr>
            <p:nvPr/>
          </p:nvCxnSpPr>
          <p:spPr>
            <a:xfrm>
              <a:off x="2898671" y="72748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cxnSpLocks/>
            </p:cNvCxnSpPr>
            <p:nvPr/>
          </p:nvCxnSpPr>
          <p:spPr>
            <a:xfrm>
              <a:off x="2970637" y="72748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cxnSpLocks/>
            </p:cNvCxnSpPr>
            <p:nvPr/>
          </p:nvCxnSpPr>
          <p:spPr>
            <a:xfrm>
              <a:off x="3038371" y="72712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cxnSpLocks/>
            </p:cNvCxnSpPr>
            <p:nvPr/>
          </p:nvCxnSpPr>
          <p:spPr>
            <a:xfrm>
              <a:off x="3165371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cxnSpLocks/>
            </p:cNvCxnSpPr>
            <p:nvPr/>
          </p:nvCxnSpPr>
          <p:spPr>
            <a:xfrm>
              <a:off x="3101871" y="72921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cxnSpLocks/>
            </p:cNvCxnSpPr>
            <p:nvPr/>
          </p:nvCxnSpPr>
          <p:spPr>
            <a:xfrm>
              <a:off x="3228871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cxnSpLocks/>
            </p:cNvCxnSpPr>
            <p:nvPr/>
          </p:nvCxnSpPr>
          <p:spPr>
            <a:xfrm>
              <a:off x="3300837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4293119" y="5037853"/>
            <a:ext cx="2700000" cy="236374"/>
            <a:chOff x="688872" y="711200"/>
            <a:chExt cx="2700000" cy="236374"/>
          </a:xfrm>
        </p:grpSpPr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72" y="711200"/>
              <a:ext cx="2700000" cy="236374"/>
            </a:xfrm>
            <a:prstGeom prst="rect">
              <a:avLst/>
            </a:prstGeom>
          </p:spPr>
        </p:pic>
        <p:cxnSp>
          <p:nvCxnSpPr>
            <p:cNvPr id="103" name="Straight Connector 102"/>
            <p:cNvCxnSpPr>
              <a:cxnSpLocks/>
            </p:cNvCxnSpPr>
            <p:nvPr/>
          </p:nvCxnSpPr>
          <p:spPr>
            <a:xfrm>
              <a:off x="720622" y="731970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cxnSpLocks/>
            </p:cNvCxnSpPr>
            <p:nvPr/>
          </p:nvCxnSpPr>
          <p:spPr>
            <a:xfrm>
              <a:off x="841272" y="73197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cxnSpLocks/>
            </p:cNvCxnSpPr>
            <p:nvPr/>
          </p:nvCxnSpPr>
          <p:spPr>
            <a:xfrm>
              <a:off x="2035594" y="731607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cxnSpLocks/>
            </p:cNvCxnSpPr>
            <p:nvPr/>
          </p:nvCxnSpPr>
          <p:spPr>
            <a:xfrm>
              <a:off x="2708172" y="731607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cxnSpLocks/>
            </p:cNvCxnSpPr>
            <p:nvPr/>
          </p:nvCxnSpPr>
          <p:spPr>
            <a:xfrm>
              <a:off x="3363472" y="733094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cxnSpLocks/>
            </p:cNvCxnSpPr>
            <p:nvPr/>
          </p:nvCxnSpPr>
          <p:spPr>
            <a:xfrm>
              <a:off x="1374672" y="731607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cxnSpLocks/>
            </p:cNvCxnSpPr>
            <p:nvPr/>
          </p:nvCxnSpPr>
          <p:spPr>
            <a:xfrm>
              <a:off x="777772" y="7337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cxnSpLocks/>
            </p:cNvCxnSpPr>
            <p:nvPr/>
          </p:nvCxnSpPr>
          <p:spPr>
            <a:xfrm>
              <a:off x="904772" y="73197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cxnSpLocks/>
            </p:cNvCxnSpPr>
            <p:nvPr/>
          </p:nvCxnSpPr>
          <p:spPr>
            <a:xfrm>
              <a:off x="976738" y="73197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cxnSpLocks/>
            </p:cNvCxnSpPr>
            <p:nvPr/>
          </p:nvCxnSpPr>
          <p:spPr>
            <a:xfrm>
              <a:off x="1044472" y="7316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cxnSpLocks/>
            </p:cNvCxnSpPr>
            <p:nvPr/>
          </p:nvCxnSpPr>
          <p:spPr>
            <a:xfrm>
              <a:off x="1171472" y="73196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cxnSpLocks/>
            </p:cNvCxnSpPr>
            <p:nvPr/>
          </p:nvCxnSpPr>
          <p:spPr>
            <a:xfrm>
              <a:off x="1107972" y="73369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cxnSpLocks/>
            </p:cNvCxnSpPr>
            <p:nvPr/>
          </p:nvCxnSpPr>
          <p:spPr>
            <a:xfrm>
              <a:off x="1234972" y="73196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cxnSpLocks/>
            </p:cNvCxnSpPr>
            <p:nvPr/>
          </p:nvCxnSpPr>
          <p:spPr>
            <a:xfrm>
              <a:off x="1306938" y="73196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cxnSpLocks/>
            </p:cNvCxnSpPr>
            <p:nvPr/>
          </p:nvCxnSpPr>
          <p:spPr>
            <a:xfrm>
              <a:off x="1505905" y="73161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cxnSpLocks/>
            </p:cNvCxnSpPr>
            <p:nvPr/>
          </p:nvCxnSpPr>
          <p:spPr>
            <a:xfrm>
              <a:off x="1442405" y="733354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cxnSpLocks/>
            </p:cNvCxnSpPr>
            <p:nvPr/>
          </p:nvCxnSpPr>
          <p:spPr>
            <a:xfrm>
              <a:off x="1569405" y="73161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cxnSpLocks/>
            </p:cNvCxnSpPr>
            <p:nvPr/>
          </p:nvCxnSpPr>
          <p:spPr>
            <a:xfrm>
              <a:off x="1641371" y="73161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cxnSpLocks/>
            </p:cNvCxnSpPr>
            <p:nvPr/>
          </p:nvCxnSpPr>
          <p:spPr>
            <a:xfrm>
              <a:off x="1709105" y="731254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cxnSpLocks/>
            </p:cNvCxnSpPr>
            <p:nvPr/>
          </p:nvCxnSpPr>
          <p:spPr>
            <a:xfrm>
              <a:off x="1836105" y="7316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cxnSpLocks/>
            </p:cNvCxnSpPr>
            <p:nvPr/>
          </p:nvCxnSpPr>
          <p:spPr>
            <a:xfrm>
              <a:off x="1772605" y="733344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cxnSpLocks/>
            </p:cNvCxnSpPr>
            <p:nvPr/>
          </p:nvCxnSpPr>
          <p:spPr>
            <a:xfrm>
              <a:off x="1899605" y="7316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cxnSpLocks/>
            </p:cNvCxnSpPr>
            <p:nvPr/>
          </p:nvCxnSpPr>
          <p:spPr>
            <a:xfrm>
              <a:off x="1971571" y="7316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cxnSpLocks/>
            </p:cNvCxnSpPr>
            <p:nvPr/>
          </p:nvCxnSpPr>
          <p:spPr>
            <a:xfrm>
              <a:off x="2170538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cxnSpLocks/>
            </p:cNvCxnSpPr>
            <p:nvPr/>
          </p:nvCxnSpPr>
          <p:spPr>
            <a:xfrm>
              <a:off x="2107038" y="72921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cxnSpLocks/>
            </p:cNvCxnSpPr>
            <p:nvPr/>
          </p:nvCxnSpPr>
          <p:spPr>
            <a:xfrm>
              <a:off x="2234038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>
              <a:cxnSpLocks/>
            </p:cNvCxnSpPr>
            <p:nvPr/>
          </p:nvCxnSpPr>
          <p:spPr>
            <a:xfrm>
              <a:off x="2306004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cxnSpLocks/>
            </p:cNvCxnSpPr>
            <p:nvPr/>
          </p:nvCxnSpPr>
          <p:spPr>
            <a:xfrm>
              <a:off x="2373738" y="72711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cxnSpLocks/>
            </p:cNvCxnSpPr>
            <p:nvPr/>
          </p:nvCxnSpPr>
          <p:spPr>
            <a:xfrm>
              <a:off x="2500738" y="72746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>
              <a:cxnSpLocks/>
            </p:cNvCxnSpPr>
            <p:nvPr/>
          </p:nvCxnSpPr>
          <p:spPr>
            <a:xfrm>
              <a:off x="2437238" y="72920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cxnSpLocks/>
            </p:cNvCxnSpPr>
            <p:nvPr/>
          </p:nvCxnSpPr>
          <p:spPr>
            <a:xfrm>
              <a:off x="2564238" y="72746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cxnSpLocks/>
            </p:cNvCxnSpPr>
            <p:nvPr/>
          </p:nvCxnSpPr>
          <p:spPr>
            <a:xfrm>
              <a:off x="2636204" y="72746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cxnSpLocks/>
            </p:cNvCxnSpPr>
            <p:nvPr/>
          </p:nvCxnSpPr>
          <p:spPr>
            <a:xfrm>
              <a:off x="2835171" y="72748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cxnSpLocks/>
            </p:cNvCxnSpPr>
            <p:nvPr/>
          </p:nvCxnSpPr>
          <p:spPr>
            <a:xfrm>
              <a:off x="2771671" y="72922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>
              <a:cxnSpLocks/>
            </p:cNvCxnSpPr>
            <p:nvPr/>
          </p:nvCxnSpPr>
          <p:spPr>
            <a:xfrm>
              <a:off x="2898671" y="72748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>
              <a:cxnSpLocks/>
            </p:cNvCxnSpPr>
            <p:nvPr/>
          </p:nvCxnSpPr>
          <p:spPr>
            <a:xfrm>
              <a:off x="2970637" y="72748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cxnSpLocks/>
            </p:cNvCxnSpPr>
            <p:nvPr/>
          </p:nvCxnSpPr>
          <p:spPr>
            <a:xfrm>
              <a:off x="3038371" y="72712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>
              <a:cxnSpLocks/>
            </p:cNvCxnSpPr>
            <p:nvPr/>
          </p:nvCxnSpPr>
          <p:spPr>
            <a:xfrm>
              <a:off x="3165371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>
              <a:cxnSpLocks/>
            </p:cNvCxnSpPr>
            <p:nvPr/>
          </p:nvCxnSpPr>
          <p:spPr>
            <a:xfrm>
              <a:off x="3101871" y="72921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>
              <a:cxnSpLocks/>
            </p:cNvCxnSpPr>
            <p:nvPr/>
          </p:nvCxnSpPr>
          <p:spPr>
            <a:xfrm>
              <a:off x="3228871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>
              <a:cxnSpLocks/>
            </p:cNvCxnSpPr>
            <p:nvPr/>
          </p:nvCxnSpPr>
          <p:spPr>
            <a:xfrm>
              <a:off x="3300837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4" name="TextBox 143"/>
          <p:cNvSpPr txBox="1"/>
          <p:nvPr/>
        </p:nvSpPr>
        <p:spPr>
          <a:xfrm>
            <a:off x="688872" y="4764347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20</a:t>
            </a:r>
            <a:endParaRPr lang="en-US" sz="1600" dirty="0"/>
          </a:p>
        </p:txBody>
      </p:sp>
      <p:sp>
        <p:nvSpPr>
          <p:cNvPr id="145" name="TextBox 144"/>
          <p:cNvSpPr txBox="1"/>
          <p:nvPr/>
        </p:nvSpPr>
        <p:spPr>
          <a:xfrm>
            <a:off x="1288337" y="476175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25.5</a:t>
            </a:r>
            <a:endParaRPr lang="en-US" sz="1600" dirty="0"/>
          </a:p>
        </p:txBody>
      </p:sp>
      <p:sp>
        <p:nvSpPr>
          <p:cNvPr id="146" name="TextBox 145"/>
          <p:cNvSpPr txBox="1"/>
          <p:nvPr/>
        </p:nvSpPr>
        <p:spPr>
          <a:xfrm>
            <a:off x="2004700" y="4764347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31</a:t>
            </a:r>
            <a:endParaRPr lang="en-US" sz="1600" dirty="0"/>
          </a:p>
        </p:txBody>
      </p:sp>
      <p:sp>
        <p:nvSpPr>
          <p:cNvPr id="147" name="TextBox 146"/>
          <p:cNvSpPr txBox="1"/>
          <p:nvPr/>
        </p:nvSpPr>
        <p:spPr>
          <a:xfrm>
            <a:off x="2614333" y="4762511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36.5</a:t>
            </a:r>
            <a:endParaRPr lang="en-US" sz="1600" dirty="0"/>
          </a:p>
        </p:txBody>
      </p:sp>
      <p:sp>
        <p:nvSpPr>
          <p:cNvPr id="148" name="TextBox 147"/>
          <p:cNvSpPr txBox="1"/>
          <p:nvPr/>
        </p:nvSpPr>
        <p:spPr>
          <a:xfrm>
            <a:off x="3331553" y="4771222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42</a:t>
            </a:r>
            <a:endParaRPr lang="en-US" sz="1600" dirty="0"/>
          </a:p>
        </p:txBody>
      </p:sp>
      <p:sp>
        <p:nvSpPr>
          <p:cNvPr id="149" name="TextBox 148"/>
          <p:cNvSpPr txBox="1"/>
          <p:nvPr/>
        </p:nvSpPr>
        <p:spPr>
          <a:xfrm>
            <a:off x="4128199" y="4772127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19</a:t>
            </a:r>
            <a:endParaRPr lang="en-US" sz="1600" dirty="0"/>
          </a:p>
        </p:txBody>
      </p:sp>
      <p:sp>
        <p:nvSpPr>
          <p:cNvPr id="150" name="TextBox 149"/>
          <p:cNvSpPr txBox="1"/>
          <p:nvPr/>
        </p:nvSpPr>
        <p:spPr>
          <a:xfrm>
            <a:off x="4782664" y="4769530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30</a:t>
            </a:r>
            <a:endParaRPr lang="en-US" sz="1600" dirty="0"/>
          </a:p>
        </p:txBody>
      </p:sp>
      <p:sp>
        <p:nvSpPr>
          <p:cNvPr id="151" name="TextBox 150"/>
          <p:cNvSpPr txBox="1"/>
          <p:nvPr/>
        </p:nvSpPr>
        <p:spPr>
          <a:xfrm>
            <a:off x="5444027" y="4772127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</a:t>
            </a:r>
            <a:r>
              <a:rPr lang="en-US" sz="1600" dirty="0" smtClean="0"/>
              <a:t>1</a:t>
            </a:r>
            <a:endParaRPr lang="en-US" sz="1600" dirty="0"/>
          </a:p>
        </p:txBody>
      </p:sp>
      <p:sp>
        <p:nvSpPr>
          <p:cNvPr id="152" name="TextBox 151"/>
          <p:cNvSpPr txBox="1"/>
          <p:nvPr/>
        </p:nvSpPr>
        <p:spPr>
          <a:xfrm>
            <a:off x="6115535" y="4770291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52</a:t>
            </a:r>
            <a:endParaRPr lang="en-US" sz="1600" dirty="0"/>
          </a:p>
        </p:txBody>
      </p:sp>
      <p:sp>
        <p:nvSpPr>
          <p:cNvPr id="153" name="TextBox 152"/>
          <p:cNvSpPr txBox="1"/>
          <p:nvPr/>
        </p:nvSpPr>
        <p:spPr>
          <a:xfrm>
            <a:off x="6770880" y="4779002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63</a:t>
            </a:r>
            <a:endParaRPr lang="en-US" sz="1600" dirty="0"/>
          </a:p>
        </p:txBody>
      </p:sp>
      <p:sp>
        <p:nvSpPr>
          <p:cNvPr id="156" name="TextBox 155"/>
          <p:cNvSpPr txBox="1"/>
          <p:nvPr/>
        </p:nvSpPr>
        <p:spPr>
          <a:xfrm>
            <a:off x="7534445" y="4759950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</a:t>
            </a:r>
            <a:r>
              <a:rPr lang="en-US" sz="1600" dirty="0" smtClean="0"/>
              <a:t>0</a:t>
            </a:r>
            <a:endParaRPr lang="en-US" sz="1600" dirty="0"/>
          </a:p>
        </p:txBody>
      </p:sp>
      <p:sp>
        <p:nvSpPr>
          <p:cNvPr id="157" name="TextBox 156"/>
          <p:cNvSpPr txBox="1"/>
          <p:nvPr/>
        </p:nvSpPr>
        <p:spPr>
          <a:xfrm>
            <a:off x="8188910" y="4757353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40</a:t>
            </a:r>
            <a:endParaRPr lang="en-US" sz="1600" dirty="0"/>
          </a:p>
        </p:txBody>
      </p:sp>
      <p:sp>
        <p:nvSpPr>
          <p:cNvPr id="158" name="TextBox 157"/>
          <p:cNvSpPr txBox="1"/>
          <p:nvPr/>
        </p:nvSpPr>
        <p:spPr>
          <a:xfrm>
            <a:off x="8857148" y="4759950"/>
            <a:ext cx="393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70</a:t>
            </a:r>
            <a:endParaRPr lang="en-US" sz="1600" dirty="0"/>
          </a:p>
        </p:txBody>
      </p:sp>
      <p:sp>
        <p:nvSpPr>
          <p:cNvPr id="159" name="TextBox 158"/>
          <p:cNvSpPr txBox="1"/>
          <p:nvPr/>
        </p:nvSpPr>
        <p:spPr>
          <a:xfrm>
            <a:off x="9473656" y="4758114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100</a:t>
            </a:r>
            <a:endParaRPr lang="en-US" sz="1600" dirty="0"/>
          </a:p>
        </p:txBody>
      </p:sp>
      <p:sp>
        <p:nvSpPr>
          <p:cNvPr id="160" name="TextBox 159"/>
          <p:cNvSpPr txBox="1"/>
          <p:nvPr/>
        </p:nvSpPr>
        <p:spPr>
          <a:xfrm>
            <a:off x="10129001" y="4766825"/>
            <a:ext cx="4972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130</a:t>
            </a:r>
            <a:endParaRPr lang="en-US" sz="1600" dirty="0"/>
          </a:p>
        </p:txBody>
      </p:sp>
      <p:sp>
        <p:nvSpPr>
          <p:cNvPr id="161" name="TextBox 160"/>
          <p:cNvSpPr txBox="1"/>
          <p:nvPr/>
        </p:nvSpPr>
        <p:spPr>
          <a:xfrm>
            <a:off x="1141836" y="5267064"/>
            <a:ext cx="2079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Mechanical dissipation</a:t>
            </a:r>
            <a:endParaRPr lang="en-US" sz="1600" dirty="0"/>
          </a:p>
        </p:txBody>
      </p:sp>
      <p:sp>
        <p:nvSpPr>
          <p:cNvPr id="162" name="TextBox 161"/>
          <p:cNvSpPr txBox="1"/>
          <p:nvPr/>
        </p:nvSpPr>
        <p:spPr>
          <a:xfrm>
            <a:off x="8005225" y="5259411"/>
            <a:ext cx="2079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Mechanical dissipation</a:t>
            </a:r>
            <a:endParaRPr lang="en-US" sz="1600" dirty="0"/>
          </a:p>
        </p:txBody>
      </p:sp>
      <p:sp>
        <p:nvSpPr>
          <p:cNvPr id="163" name="TextBox 162"/>
          <p:cNvSpPr txBox="1"/>
          <p:nvPr/>
        </p:nvSpPr>
        <p:spPr>
          <a:xfrm>
            <a:off x="4572793" y="5268219"/>
            <a:ext cx="20790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Mechanical dissipation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5611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t="1566" r="1903" b="11073"/>
          <a:stretch/>
        </p:blipFill>
        <p:spPr>
          <a:xfrm>
            <a:off x="1473958" y="150126"/>
            <a:ext cx="9880980" cy="6100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07568" y="2733097"/>
                <a:ext cx="764504" cy="7270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2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68" y="2733097"/>
                <a:ext cx="764504" cy="72705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059847" y="6250675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a typeface="Times New Roman" charset="0"/>
                <a:cs typeface="Times New Roman" charset="0"/>
              </a:rPr>
              <a:t>Arrhenius number</a:t>
            </a:r>
            <a:endParaRPr lang="en-US" dirty="0">
              <a:ea typeface="Times New Roman" charset="0"/>
              <a:cs typeface="Times New Roman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47" y="3885470"/>
            <a:ext cx="1798505" cy="18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59" y="405262"/>
            <a:ext cx="1801496" cy="18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4238827" y="4661766"/>
            <a:ext cx="768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damage</a:t>
            </a:r>
            <a:endParaRPr lang="en-US" sz="1400" dirty="0"/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 rot="5400000" flipH="1">
            <a:off x="5696212" y="1234027"/>
            <a:ext cx="1800000" cy="157583"/>
            <a:chOff x="688872" y="711200"/>
            <a:chExt cx="2700000" cy="23637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72" y="711200"/>
              <a:ext cx="2700000" cy="236374"/>
            </a:xfrm>
            <a:prstGeom prst="rect">
              <a:avLst/>
            </a:prstGeom>
          </p:spPr>
        </p:pic>
        <p:cxnSp>
          <p:nvCxnSpPr>
            <p:cNvPr id="14" name="Straight Connector 13"/>
            <p:cNvCxnSpPr>
              <a:cxnSpLocks/>
            </p:cNvCxnSpPr>
            <p:nvPr/>
          </p:nvCxnSpPr>
          <p:spPr>
            <a:xfrm>
              <a:off x="720622" y="731970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/>
            </p:cNvCxnSpPr>
            <p:nvPr/>
          </p:nvCxnSpPr>
          <p:spPr>
            <a:xfrm>
              <a:off x="841272" y="73197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</p:cNvCxnSpPr>
            <p:nvPr/>
          </p:nvCxnSpPr>
          <p:spPr>
            <a:xfrm>
              <a:off x="2035594" y="731607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cxnSpLocks/>
            </p:cNvCxnSpPr>
            <p:nvPr/>
          </p:nvCxnSpPr>
          <p:spPr>
            <a:xfrm>
              <a:off x="2708172" y="731607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/>
            </p:cNvCxnSpPr>
            <p:nvPr/>
          </p:nvCxnSpPr>
          <p:spPr>
            <a:xfrm>
              <a:off x="3363472" y="733094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>
              <a:off x="1374672" y="731607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>
              <a:off x="777772" y="7337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>
              <a:off x="904772" y="73197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cxnSpLocks/>
            </p:cNvCxnSpPr>
            <p:nvPr/>
          </p:nvCxnSpPr>
          <p:spPr>
            <a:xfrm>
              <a:off x="976738" y="73197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cxnSpLocks/>
            </p:cNvCxnSpPr>
            <p:nvPr/>
          </p:nvCxnSpPr>
          <p:spPr>
            <a:xfrm>
              <a:off x="1044472" y="7316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cxnSpLocks/>
            </p:cNvCxnSpPr>
            <p:nvPr/>
          </p:nvCxnSpPr>
          <p:spPr>
            <a:xfrm>
              <a:off x="1171472" y="73196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cxnSpLocks/>
            </p:cNvCxnSpPr>
            <p:nvPr/>
          </p:nvCxnSpPr>
          <p:spPr>
            <a:xfrm>
              <a:off x="1107972" y="73369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cxnSpLocks/>
            </p:cNvCxnSpPr>
            <p:nvPr/>
          </p:nvCxnSpPr>
          <p:spPr>
            <a:xfrm>
              <a:off x="1234972" y="73196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/>
          </p:nvCxnSpPr>
          <p:spPr>
            <a:xfrm>
              <a:off x="1306938" y="73196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cxnSpLocks/>
            </p:cNvCxnSpPr>
            <p:nvPr/>
          </p:nvCxnSpPr>
          <p:spPr>
            <a:xfrm>
              <a:off x="1505905" y="73161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cxnSpLocks/>
            </p:cNvCxnSpPr>
            <p:nvPr/>
          </p:nvCxnSpPr>
          <p:spPr>
            <a:xfrm>
              <a:off x="1442405" y="733354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cxnSpLocks/>
            </p:cNvCxnSpPr>
            <p:nvPr/>
          </p:nvCxnSpPr>
          <p:spPr>
            <a:xfrm>
              <a:off x="1569405" y="73161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cxnSpLocks/>
            </p:cNvCxnSpPr>
            <p:nvPr/>
          </p:nvCxnSpPr>
          <p:spPr>
            <a:xfrm>
              <a:off x="1641371" y="73161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cxnSpLocks/>
            </p:cNvCxnSpPr>
            <p:nvPr/>
          </p:nvCxnSpPr>
          <p:spPr>
            <a:xfrm>
              <a:off x="1709105" y="731254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cxnSpLocks/>
            </p:cNvCxnSpPr>
            <p:nvPr/>
          </p:nvCxnSpPr>
          <p:spPr>
            <a:xfrm>
              <a:off x="1836105" y="7316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1772605" y="733344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cxnSpLocks/>
            </p:cNvCxnSpPr>
            <p:nvPr/>
          </p:nvCxnSpPr>
          <p:spPr>
            <a:xfrm>
              <a:off x="1899605" y="7316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cxnSpLocks/>
            </p:cNvCxnSpPr>
            <p:nvPr/>
          </p:nvCxnSpPr>
          <p:spPr>
            <a:xfrm>
              <a:off x="1971571" y="7316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2170538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cxnSpLocks/>
            </p:cNvCxnSpPr>
            <p:nvPr/>
          </p:nvCxnSpPr>
          <p:spPr>
            <a:xfrm>
              <a:off x="2107038" y="72921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cxnSpLocks/>
            </p:cNvCxnSpPr>
            <p:nvPr/>
          </p:nvCxnSpPr>
          <p:spPr>
            <a:xfrm>
              <a:off x="2234038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cxnSpLocks/>
            </p:cNvCxnSpPr>
            <p:nvPr/>
          </p:nvCxnSpPr>
          <p:spPr>
            <a:xfrm>
              <a:off x="2306004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cxnSpLocks/>
            </p:cNvCxnSpPr>
            <p:nvPr/>
          </p:nvCxnSpPr>
          <p:spPr>
            <a:xfrm>
              <a:off x="2373738" y="72711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cxnSpLocks/>
            </p:cNvCxnSpPr>
            <p:nvPr/>
          </p:nvCxnSpPr>
          <p:spPr>
            <a:xfrm>
              <a:off x="2500738" y="72746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cxnSpLocks/>
            </p:cNvCxnSpPr>
            <p:nvPr/>
          </p:nvCxnSpPr>
          <p:spPr>
            <a:xfrm>
              <a:off x="2437238" y="72920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>
              <a:off x="2564238" y="72746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cxnSpLocks/>
            </p:cNvCxnSpPr>
            <p:nvPr/>
          </p:nvCxnSpPr>
          <p:spPr>
            <a:xfrm>
              <a:off x="2636204" y="72746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2835171" y="72748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/>
            </p:cNvCxnSpPr>
            <p:nvPr/>
          </p:nvCxnSpPr>
          <p:spPr>
            <a:xfrm>
              <a:off x="2771671" y="72922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cxnSpLocks/>
            </p:cNvCxnSpPr>
            <p:nvPr/>
          </p:nvCxnSpPr>
          <p:spPr>
            <a:xfrm>
              <a:off x="2898671" y="72748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2970637" y="72748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cxnSpLocks/>
            </p:cNvCxnSpPr>
            <p:nvPr/>
          </p:nvCxnSpPr>
          <p:spPr>
            <a:xfrm>
              <a:off x="3038371" y="72712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</p:cNvCxnSpPr>
            <p:nvPr/>
          </p:nvCxnSpPr>
          <p:spPr>
            <a:xfrm>
              <a:off x="3165371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>
              <a:off x="3101871" y="72921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/>
            </p:cNvCxnSpPr>
            <p:nvPr/>
          </p:nvCxnSpPr>
          <p:spPr>
            <a:xfrm>
              <a:off x="3228871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cxnSpLocks/>
            </p:cNvCxnSpPr>
            <p:nvPr/>
          </p:nvCxnSpPr>
          <p:spPr>
            <a:xfrm>
              <a:off x="3300837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5400000" flipH="1">
            <a:off x="3487726" y="4732026"/>
            <a:ext cx="1764000" cy="154432"/>
            <a:chOff x="688872" y="711200"/>
            <a:chExt cx="2700000" cy="236374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72" y="711200"/>
              <a:ext cx="2700000" cy="236374"/>
            </a:xfrm>
            <a:prstGeom prst="rect">
              <a:avLst/>
            </a:prstGeom>
          </p:spPr>
        </p:pic>
        <p:cxnSp>
          <p:nvCxnSpPr>
            <p:cNvPr id="57" name="Straight Connector 56"/>
            <p:cNvCxnSpPr>
              <a:cxnSpLocks/>
            </p:cNvCxnSpPr>
            <p:nvPr/>
          </p:nvCxnSpPr>
          <p:spPr>
            <a:xfrm>
              <a:off x="720622" y="731970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cxnSpLocks/>
            </p:cNvCxnSpPr>
            <p:nvPr/>
          </p:nvCxnSpPr>
          <p:spPr>
            <a:xfrm>
              <a:off x="841272" y="73197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cxnSpLocks/>
            </p:cNvCxnSpPr>
            <p:nvPr/>
          </p:nvCxnSpPr>
          <p:spPr>
            <a:xfrm>
              <a:off x="2035594" y="731607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cxnSpLocks/>
            </p:cNvCxnSpPr>
            <p:nvPr/>
          </p:nvCxnSpPr>
          <p:spPr>
            <a:xfrm>
              <a:off x="2708172" y="731607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cxnSpLocks/>
            </p:cNvCxnSpPr>
            <p:nvPr/>
          </p:nvCxnSpPr>
          <p:spPr>
            <a:xfrm>
              <a:off x="3363472" y="733094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cxnSpLocks/>
            </p:cNvCxnSpPr>
            <p:nvPr/>
          </p:nvCxnSpPr>
          <p:spPr>
            <a:xfrm>
              <a:off x="1374672" y="731607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cxnSpLocks/>
            </p:cNvCxnSpPr>
            <p:nvPr/>
          </p:nvCxnSpPr>
          <p:spPr>
            <a:xfrm>
              <a:off x="777772" y="7337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cxnSpLocks/>
            </p:cNvCxnSpPr>
            <p:nvPr/>
          </p:nvCxnSpPr>
          <p:spPr>
            <a:xfrm>
              <a:off x="904772" y="73197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cxnSpLocks/>
            </p:cNvCxnSpPr>
            <p:nvPr/>
          </p:nvCxnSpPr>
          <p:spPr>
            <a:xfrm>
              <a:off x="976738" y="73197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cxnSpLocks/>
            </p:cNvCxnSpPr>
            <p:nvPr/>
          </p:nvCxnSpPr>
          <p:spPr>
            <a:xfrm>
              <a:off x="1044472" y="7316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cxnSpLocks/>
            </p:cNvCxnSpPr>
            <p:nvPr/>
          </p:nvCxnSpPr>
          <p:spPr>
            <a:xfrm>
              <a:off x="1171472" y="73196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cxnSpLocks/>
            </p:cNvCxnSpPr>
            <p:nvPr/>
          </p:nvCxnSpPr>
          <p:spPr>
            <a:xfrm>
              <a:off x="1107972" y="73369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cxnSpLocks/>
            </p:cNvCxnSpPr>
            <p:nvPr/>
          </p:nvCxnSpPr>
          <p:spPr>
            <a:xfrm>
              <a:off x="1234972" y="73196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cxnSpLocks/>
            </p:cNvCxnSpPr>
            <p:nvPr/>
          </p:nvCxnSpPr>
          <p:spPr>
            <a:xfrm>
              <a:off x="1306938" y="73196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cxnSpLocks/>
            </p:cNvCxnSpPr>
            <p:nvPr/>
          </p:nvCxnSpPr>
          <p:spPr>
            <a:xfrm>
              <a:off x="1505905" y="73161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cxnSpLocks/>
            </p:cNvCxnSpPr>
            <p:nvPr/>
          </p:nvCxnSpPr>
          <p:spPr>
            <a:xfrm>
              <a:off x="1442405" y="733354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cxnSpLocks/>
            </p:cNvCxnSpPr>
            <p:nvPr/>
          </p:nvCxnSpPr>
          <p:spPr>
            <a:xfrm>
              <a:off x="1569405" y="73161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cxnSpLocks/>
            </p:cNvCxnSpPr>
            <p:nvPr/>
          </p:nvCxnSpPr>
          <p:spPr>
            <a:xfrm>
              <a:off x="1641371" y="73161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cxnSpLocks/>
            </p:cNvCxnSpPr>
            <p:nvPr/>
          </p:nvCxnSpPr>
          <p:spPr>
            <a:xfrm>
              <a:off x="1709105" y="731254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>
              <a:off x="1836105" y="7316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cxnSpLocks/>
            </p:cNvCxnSpPr>
            <p:nvPr/>
          </p:nvCxnSpPr>
          <p:spPr>
            <a:xfrm>
              <a:off x="1772605" y="733344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cxnSpLocks/>
            </p:cNvCxnSpPr>
            <p:nvPr/>
          </p:nvCxnSpPr>
          <p:spPr>
            <a:xfrm>
              <a:off x="1899605" y="7316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cxnSpLocks/>
            </p:cNvCxnSpPr>
            <p:nvPr/>
          </p:nvCxnSpPr>
          <p:spPr>
            <a:xfrm>
              <a:off x="1971571" y="7316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cxnSpLocks/>
            </p:cNvCxnSpPr>
            <p:nvPr/>
          </p:nvCxnSpPr>
          <p:spPr>
            <a:xfrm>
              <a:off x="2170538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cxnSpLocks/>
            </p:cNvCxnSpPr>
            <p:nvPr/>
          </p:nvCxnSpPr>
          <p:spPr>
            <a:xfrm>
              <a:off x="2107038" y="72921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cxnSpLocks/>
            </p:cNvCxnSpPr>
            <p:nvPr/>
          </p:nvCxnSpPr>
          <p:spPr>
            <a:xfrm>
              <a:off x="2234038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/>
            </p:cNvCxnSpPr>
            <p:nvPr/>
          </p:nvCxnSpPr>
          <p:spPr>
            <a:xfrm>
              <a:off x="2306004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cxnSpLocks/>
            </p:cNvCxnSpPr>
            <p:nvPr/>
          </p:nvCxnSpPr>
          <p:spPr>
            <a:xfrm>
              <a:off x="2373738" y="72711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cxnSpLocks/>
            </p:cNvCxnSpPr>
            <p:nvPr/>
          </p:nvCxnSpPr>
          <p:spPr>
            <a:xfrm>
              <a:off x="2500738" y="72746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cxnSpLocks/>
            </p:cNvCxnSpPr>
            <p:nvPr/>
          </p:nvCxnSpPr>
          <p:spPr>
            <a:xfrm>
              <a:off x="2437238" y="72920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cxnSpLocks/>
            </p:cNvCxnSpPr>
            <p:nvPr/>
          </p:nvCxnSpPr>
          <p:spPr>
            <a:xfrm>
              <a:off x="2564238" y="72746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cxnSpLocks/>
            </p:cNvCxnSpPr>
            <p:nvPr/>
          </p:nvCxnSpPr>
          <p:spPr>
            <a:xfrm>
              <a:off x="2636204" y="72746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cxnSpLocks/>
            </p:cNvCxnSpPr>
            <p:nvPr/>
          </p:nvCxnSpPr>
          <p:spPr>
            <a:xfrm>
              <a:off x="2835171" y="72748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cxnSpLocks/>
            </p:cNvCxnSpPr>
            <p:nvPr/>
          </p:nvCxnSpPr>
          <p:spPr>
            <a:xfrm>
              <a:off x="2771671" y="72922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cxnSpLocks/>
            </p:cNvCxnSpPr>
            <p:nvPr/>
          </p:nvCxnSpPr>
          <p:spPr>
            <a:xfrm>
              <a:off x="2898671" y="72748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cxnSpLocks/>
            </p:cNvCxnSpPr>
            <p:nvPr/>
          </p:nvCxnSpPr>
          <p:spPr>
            <a:xfrm>
              <a:off x="2970638" y="72748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cxnSpLocks/>
            </p:cNvCxnSpPr>
            <p:nvPr/>
          </p:nvCxnSpPr>
          <p:spPr>
            <a:xfrm>
              <a:off x="3038371" y="72712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cxnSpLocks/>
            </p:cNvCxnSpPr>
            <p:nvPr/>
          </p:nvCxnSpPr>
          <p:spPr>
            <a:xfrm>
              <a:off x="3165371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cxnSpLocks/>
            </p:cNvCxnSpPr>
            <p:nvPr/>
          </p:nvCxnSpPr>
          <p:spPr>
            <a:xfrm>
              <a:off x="3101871" y="72921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cxnSpLocks/>
            </p:cNvCxnSpPr>
            <p:nvPr/>
          </p:nvCxnSpPr>
          <p:spPr>
            <a:xfrm>
              <a:off x="3228871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cxnSpLocks/>
            </p:cNvCxnSpPr>
            <p:nvPr/>
          </p:nvCxnSpPr>
          <p:spPr>
            <a:xfrm>
              <a:off x="3300837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Box 98"/>
          <p:cNvSpPr txBox="1"/>
          <p:nvPr/>
        </p:nvSpPr>
        <p:spPr>
          <a:xfrm rot="16200000">
            <a:off x="4257496" y="5407211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0.074</a:t>
            </a:r>
            <a:endParaRPr lang="en-US" sz="1100" dirty="0"/>
          </a:p>
        </p:txBody>
      </p:sp>
      <p:sp>
        <p:nvSpPr>
          <p:cNvPr id="100" name="TextBox 99"/>
          <p:cNvSpPr txBox="1"/>
          <p:nvPr/>
        </p:nvSpPr>
        <p:spPr>
          <a:xfrm rot="16200000">
            <a:off x="4257754" y="3912523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0.156</a:t>
            </a:r>
            <a:endParaRPr lang="en-US" sz="1100" dirty="0"/>
          </a:p>
        </p:txBody>
      </p:sp>
      <p:sp>
        <p:nvSpPr>
          <p:cNvPr id="101" name="TextBox 100"/>
          <p:cNvSpPr txBox="1"/>
          <p:nvPr/>
        </p:nvSpPr>
        <p:spPr>
          <a:xfrm rot="16200000">
            <a:off x="6478518" y="1172449"/>
            <a:ext cx="768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damage</a:t>
            </a:r>
            <a:endParaRPr lang="en-US" sz="1400" dirty="0"/>
          </a:p>
        </p:txBody>
      </p:sp>
      <p:sp>
        <p:nvSpPr>
          <p:cNvPr id="102" name="TextBox 101"/>
          <p:cNvSpPr txBox="1"/>
          <p:nvPr/>
        </p:nvSpPr>
        <p:spPr>
          <a:xfrm rot="16200000">
            <a:off x="6497187" y="1917894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0.148</a:t>
            </a:r>
            <a:endParaRPr lang="en-US" sz="1100" dirty="0"/>
          </a:p>
        </p:txBody>
      </p:sp>
      <p:sp>
        <p:nvSpPr>
          <p:cNvPr id="103" name="TextBox 102"/>
          <p:cNvSpPr txBox="1"/>
          <p:nvPr/>
        </p:nvSpPr>
        <p:spPr>
          <a:xfrm rot="16200000">
            <a:off x="6497445" y="423206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0.158</a:t>
            </a:r>
            <a:endParaRPr lang="en-US" sz="1100" dirty="0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5650975" y="2266830"/>
            <a:ext cx="1" cy="740606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4776892" y="4105514"/>
            <a:ext cx="877063" cy="700905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2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6" t="1566" r="1903" b="11073"/>
          <a:stretch/>
        </p:blipFill>
        <p:spPr>
          <a:xfrm>
            <a:off x="1473958" y="150126"/>
            <a:ext cx="9880980" cy="61005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07568" y="2733097"/>
                <a:ext cx="764504" cy="7270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sz="220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20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200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sz="220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2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68" y="2733097"/>
                <a:ext cx="764504" cy="72705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059847" y="6250675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a typeface="Times New Roman" charset="0"/>
                <a:cs typeface="Times New Roman" charset="0"/>
              </a:rPr>
              <a:t>Arrhenius number</a:t>
            </a:r>
            <a:endParaRPr lang="en-US" dirty="0">
              <a:ea typeface="Times New Roman" charset="0"/>
              <a:cs typeface="Times New Roman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647" y="3885470"/>
            <a:ext cx="1798505" cy="180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59" y="405262"/>
            <a:ext cx="1801496" cy="180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6200000">
            <a:off x="4238827" y="4661766"/>
            <a:ext cx="768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damage</a:t>
            </a:r>
            <a:endParaRPr lang="en-US" sz="1400" dirty="0"/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 rot="5400000" flipH="1">
            <a:off x="5696212" y="1234027"/>
            <a:ext cx="1800000" cy="157583"/>
            <a:chOff x="688872" y="711200"/>
            <a:chExt cx="2700000" cy="23637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72" y="711200"/>
              <a:ext cx="2700000" cy="236374"/>
            </a:xfrm>
            <a:prstGeom prst="rect">
              <a:avLst/>
            </a:prstGeom>
          </p:spPr>
        </p:pic>
        <p:cxnSp>
          <p:nvCxnSpPr>
            <p:cNvPr id="14" name="Straight Connector 13"/>
            <p:cNvCxnSpPr>
              <a:cxnSpLocks/>
            </p:cNvCxnSpPr>
            <p:nvPr/>
          </p:nvCxnSpPr>
          <p:spPr>
            <a:xfrm>
              <a:off x="720622" y="731970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cxnSpLocks/>
            </p:cNvCxnSpPr>
            <p:nvPr/>
          </p:nvCxnSpPr>
          <p:spPr>
            <a:xfrm>
              <a:off x="841272" y="73197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</p:cNvCxnSpPr>
            <p:nvPr/>
          </p:nvCxnSpPr>
          <p:spPr>
            <a:xfrm>
              <a:off x="2035594" y="731607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cxnSpLocks/>
            </p:cNvCxnSpPr>
            <p:nvPr/>
          </p:nvCxnSpPr>
          <p:spPr>
            <a:xfrm>
              <a:off x="2708172" y="731607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/>
            </p:cNvCxnSpPr>
            <p:nvPr/>
          </p:nvCxnSpPr>
          <p:spPr>
            <a:xfrm>
              <a:off x="3363472" y="733094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/>
          </p:nvCxnSpPr>
          <p:spPr>
            <a:xfrm>
              <a:off x="1374672" y="731607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>
              <a:off x="777772" y="7337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cxnSpLocks/>
            </p:cNvCxnSpPr>
            <p:nvPr/>
          </p:nvCxnSpPr>
          <p:spPr>
            <a:xfrm>
              <a:off x="904772" y="73197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cxnSpLocks/>
            </p:cNvCxnSpPr>
            <p:nvPr/>
          </p:nvCxnSpPr>
          <p:spPr>
            <a:xfrm>
              <a:off x="976738" y="73197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cxnSpLocks/>
            </p:cNvCxnSpPr>
            <p:nvPr/>
          </p:nvCxnSpPr>
          <p:spPr>
            <a:xfrm>
              <a:off x="1044472" y="7316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cxnSpLocks/>
            </p:cNvCxnSpPr>
            <p:nvPr/>
          </p:nvCxnSpPr>
          <p:spPr>
            <a:xfrm>
              <a:off x="1171472" y="73196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cxnSpLocks/>
            </p:cNvCxnSpPr>
            <p:nvPr/>
          </p:nvCxnSpPr>
          <p:spPr>
            <a:xfrm>
              <a:off x="1107972" y="73369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cxnSpLocks/>
            </p:cNvCxnSpPr>
            <p:nvPr/>
          </p:nvCxnSpPr>
          <p:spPr>
            <a:xfrm>
              <a:off x="1234972" y="73196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/>
          </p:nvCxnSpPr>
          <p:spPr>
            <a:xfrm>
              <a:off x="1306938" y="73196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cxnSpLocks/>
            </p:cNvCxnSpPr>
            <p:nvPr/>
          </p:nvCxnSpPr>
          <p:spPr>
            <a:xfrm>
              <a:off x="1505905" y="73161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cxnSpLocks/>
            </p:cNvCxnSpPr>
            <p:nvPr/>
          </p:nvCxnSpPr>
          <p:spPr>
            <a:xfrm>
              <a:off x="1442405" y="733354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cxnSpLocks/>
            </p:cNvCxnSpPr>
            <p:nvPr/>
          </p:nvCxnSpPr>
          <p:spPr>
            <a:xfrm>
              <a:off x="1569405" y="73161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cxnSpLocks/>
            </p:cNvCxnSpPr>
            <p:nvPr/>
          </p:nvCxnSpPr>
          <p:spPr>
            <a:xfrm>
              <a:off x="1641371" y="73161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cxnSpLocks/>
            </p:cNvCxnSpPr>
            <p:nvPr/>
          </p:nvCxnSpPr>
          <p:spPr>
            <a:xfrm>
              <a:off x="1709105" y="731254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cxnSpLocks/>
            </p:cNvCxnSpPr>
            <p:nvPr/>
          </p:nvCxnSpPr>
          <p:spPr>
            <a:xfrm>
              <a:off x="1836105" y="7316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cxnSpLocks/>
            </p:cNvCxnSpPr>
            <p:nvPr/>
          </p:nvCxnSpPr>
          <p:spPr>
            <a:xfrm>
              <a:off x="1772605" y="733344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cxnSpLocks/>
            </p:cNvCxnSpPr>
            <p:nvPr/>
          </p:nvCxnSpPr>
          <p:spPr>
            <a:xfrm>
              <a:off x="1899605" y="7316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cxnSpLocks/>
            </p:cNvCxnSpPr>
            <p:nvPr/>
          </p:nvCxnSpPr>
          <p:spPr>
            <a:xfrm>
              <a:off x="1971571" y="7316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cxnSpLocks/>
            </p:cNvCxnSpPr>
            <p:nvPr/>
          </p:nvCxnSpPr>
          <p:spPr>
            <a:xfrm>
              <a:off x="2170538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cxnSpLocks/>
            </p:cNvCxnSpPr>
            <p:nvPr/>
          </p:nvCxnSpPr>
          <p:spPr>
            <a:xfrm>
              <a:off x="2107038" y="72921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cxnSpLocks/>
            </p:cNvCxnSpPr>
            <p:nvPr/>
          </p:nvCxnSpPr>
          <p:spPr>
            <a:xfrm>
              <a:off x="2234038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cxnSpLocks/>
            </p:cNvCxnSpPr>
            <p:nvPr/>
          </p:nvCxnSpPr>
          <p:spPr>
            <a:xfrm>
              <a:off x="2306004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cxnSpLocks/>
            </p:cNvCxnSpPr>
            <p:nvPr/>
          </p:nvCxnSpPr>
          <p:spPr>
            <a:xfrm>
              <a:off x="2373738" y="72711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cxnSpLocks/>
            </p:cNvCxnSpPr>
            <p:nvPr/>
          </p:nvCxnSpPr>
          <p:spPr>
            <a:xfrm>
              <a:off x="2500738" y="72746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cxnSpLocks/>
            </p:cNvCxnSpPr>
            <p:nvPr/>
          </p:nvCxnSpPr>
          <p:spPr>
            <a:xfrm>
              <a:off x="2437238" y="72920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cxnSpLocks/>
            </p:cNvCxnSpPr>
            <p:nvPr/>
          </p:nvCxnSpPr>
          <p:spPr>
            <a:xfrm>
              <a:off x="2564238" y="72746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cxnSpLocks/>
            </p:cNvCxnSpPr>
            <p:nvPr/>
          </p:nvCxnSpPr>
          <p:spPr>
            <a:xfrm>
              <a:off x="2636204" y="72746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cxnSpLocks/>
            </p:cNvCxnSpPr>
            <p:nvPr/>
          </p:nvCxnSpPr>
          <p:spPr>
            <a:xfrm>
              <a:off x="2835171" y="72748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cxnSpLocks/>
            </p:cNvCxnSpPr>
            <p:nvPr/>
          </p:nvCxnSpPr>
          <p:spPr>
            <a:xfrm>
              <a:off x="2771671" y="72922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cxnSpLocks/>
            </p:cNvCxnSpPr>
            <p:nvPr/>
          </p:nvCxnSpPr>
          <p:spPr>
            <a:xfrm>
              <a:off x="2898671" y="72748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cxnSpLocks/>
            </p:cNvCxnSpPr>
            <p:nvPr/>
          </p:nvCxnSpPr>
          <p:spPr>
            <a:xfrm>
              <a:off x="2970637" y="72748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cxnSpLocks/>
            </p:cNvCxnSpPr>
            <p:nvPr/>
          </p:nvCxnSpPr>
          <p:spPr>
            <a:xfrm>
              <a:off x="3038371" y="72712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cxnSpLocks/>
            </p:cNvCxnSpPr>
            <p:nvPr/>
          </p:nvCxnSpPr>
          <p:spPr>
            <a:xfrm>
              <a:off x="3165371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cxnSpLocks/>
            </p:cNvCxnSpPr>
            <p:nvPr/>
          </p:nvCxnSpPr>
          <p:spPr>
            <a:xfrm>
              <a:off x="3101871" y="72921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/>
            </p:cNvCxnSpPr>
            <p:nvPr/>
          </p:nvCxnSpPr>
          <p:spPr>
            <a:xfrm>
              <a:off x="3228871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cxnSpLocks/>
            </p:cNvCxnSpPr>
            <p:nvPr/>
          </p:nvCxnSpPr>
          <p:spPr>
            <a:xfrm>
              <a:off x="3300837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>
            <a:grpSpLocks noChangeAspect="1"/>
          </p:cNvGrpSpPr>
          <p:nvPr/>
        </p:nvGrpSpPr>
        <p:grpSpPr>
          <a:xfrm rot="5400000" flipH="1">
            <a:off x="3487726" y="4732026"/>
            <a:ext cx="1764000" cy="154432"/>
            <a:chOff x="688872" y="711200"/>
            <a:chExt cx="2700000" cy="236374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872" y="711200"/>
              <a:ext cx="2700000" cy="236374"/>
            </a:xfrm>
            <a:prstGeom prst="rect">
              <a:avLst/>
            </a:prstGeom>
          </p:spPr>
        </p:pic>
        <p:cxnSp>
          <p:nvCxnSpPr>
            <p:cNvPr id="57" name="Straight Connector 56"/>
            <p:cNvCxnSpPr>
              <a:cxnSpLocks/>
            </p:cNvCxnSpPr>
            <p:nvPr/>
          </p:nvCxnSpPr>
          <p:spPr>
            <a:xfrm>
              <a:off x="720622" y="731970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cxnSpLocks/>
            </p:cNvCxnSpPr>
            <p:nvPr/>
          </p:nvCxnSpPr>
          <p:spPr>
            <a:xfrm>
              <a:off x="841272" y="73197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cxnSpLocks/>
            </p:cNvCxnSpPr>
            <p:nvPr/>
          </p:nvCxnSpPr>
          <p:spPr>
            <a:xfrm>
              <a:off x="2035594" y="731607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cxnSpLocks/>
            </p:cNvCxnSpPr>
            <p:nvPr/>
          </p:nvCxnSpPr>
          <p:spPr>
            <a:xfrm>
              <a:off x="2708172" y="731607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cxnSpLocks/>
            </p:cNvCxnSpPr>
            <p:nvPr/>
          </p:nvCxnSpPr>
          <p:spPr>
            <a:xfrm>
              <a:off x="3363472" y="733094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cxnSpLocks/>
            </p:cNvCxnSpPr>
            <p:nvPr/>
          </p:nvCxnSpPr>
          <p:spPr>
            <a:xfrm>
              <a:off x="1374672" y="731607"/>
              <a:ext cx="0" cy="118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>
              <a:cxnSpLocks/>
            </p:cNvCxnSpPr>
            <p:nvPr/>
          </p:nvCxnSpPr>
          <p:spPr>
            <a:xfrm>
              <a:off x="777772" y="7337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cxnSpLocks/>
            </p:cNvCxnSpPr>
            <p:nvPr/>
          </p:nvCxnSpPr>
          <p:spPr>
            <a:xfrm>
              <a:off x="904772" y="73197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>
              <a:cxnSpLocks/>
            </p:cNvCxnSpPr>
            <p:nvPr/>
          </p:nvCxnSpPr>
          <p:spPr>
            <a:xfrm>
              <a:off x="976738" y="73197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cxnSpLocks/>
            </p:cNvCxnSpPr>
            <p:nvPr/>
          </p:nvCxnSpPr>
          <p:spPr>
            <a:xfrm>
              <a:off x="1044472" y="7316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cxnSpLocks/>
            </p:cNvCxnSpPr>
            <p:nvPr/>
          </p:nvCxnSpPr>
          <p:spPr>
            <a:xfrm>
              <a:off x="1171472" y="73196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cxnSpLocks/>
            </p:cNvCxnSpPr>
            <p:nvPr/>
          </p:nvCxnSpPr>
          <p:spPr>
            <a:xfrm>
              <a:off x="1107972" y="73369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cxnSpLocks/>
            </p:cNvCxnSpPr>
            <p:nvPr/>
          </p:nvCxnSpPr>
          <p:spPr>
            <a:xfrm>
              <a:off x="1234972" y="73196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cxnSpLocks/>
            </p:cNvCxnSpPr>
            <p:nvPr/>
          </p:nvCxnSpPr>
          <p:spPr>
            <a:xfrm>
              <a:off x="1306938" y="73196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cxnSpLocks/>
            </p:cNvCxnSpPr>
            <p:nvPr/>
          </p:nvCxnSpPr>
          <p:spPr>
            <a:xfrm>
              <a:off x="1505905" y="73161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cxnSpLocks/>
            </p:cNvCxnSpPr>
            <p:nvPr/>
          </p:nvCxnSpPr>
          <p:spPr>
            <a:xfrm>
              <a:off x="1442405" y="733354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cxnSpLocks/>
            </p:cNvCxnSpPr>
            <p:nvPr/>
          </p:nvCxnSpPr>
          <p:spPr>
            <a:xfrm>
              <a:off x="1569405" y="73161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cxnSpLocks/>
            </p:cNvCxnSpPr>
            <p:nvPr/>
          </p:nvCxnSpPr>
          <p:spPr>
            <a:xfrm>
              <a:off x="1641371" y="73161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cxnSpLocks/>
            </p:cNvCxnSpPr>
            <p:nvPr/>
          </p:nvCxnSpPr>
          <p:spPr>
            <a:xfrm>
              <a:off x="1709105" y="731254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>
              <a:cxnSpLocks/>
            </p:cNvCxnSpPr>
            <p:nvPr/>
          </p:nvCxnSpPr>
          <p:spPr>
            <a:xfrm>
              <a:off x="1836105" y="7316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cxnSpLocks/>
            </p:cNvCxnSpPr>
            <p:nvPr/>
          </p:nvCxnSpPr>
          <p:spPr>
            <a:xfrm>
              <a:off x="1772605" y="733344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cxnSpLocks/>
            </p:cNvCxnSpPr>
            <p:nvPr/>
          </p:nvCxnSpPr>
          <p:spPr>
            <a:xfrm>
              <a:off x="1899605" y="7316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cxnSpLocks/>
            </p:cNvCxnSpPr>
            <p:nvPr/>
          </p:nvCxnSpPr>
          <p:spPr>
            <a:xfrm>
              <a:off x="1971571" y="731607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cxnSpLocks/>
            </p:cNvCxnSpPr>
            <p:nvPr/>
          </p:nvCxnSpPr>
          <p:spPr>
            <a:xfrm>
              <a:off x="2170538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cxnSpLocks/>
            </p:cNvCxnSpPr>
            <p:nvPr/>
          </p:nvCxnSpPr>
          <p:spPr>
            <a:xfrm>
              <a:off x="2107038" y="72921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cxnSpLocks/>
            </p:cNvCxnSpPr>
            <p:nvPr/>
          </p:nvCxnSpPr>
          <p:spPr>
            <a:xfrm>
              <a:off x="2234038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cxnSpLocks/>
            </p:cNvCxnSpPr>
            <p:nvPr/>
          </p:nvCxnSpPr>
          <p:spPr>
            <a:xfrm>
              <a:off x="2306004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cxnSpLocks/>
            </p:cNvCxnSpPr>
            <p:nvPr/>
          </p:nvCxnSpPr>
          <p:spPr>
            <a:xfrm>
              <a:off x="2373738" y="72711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cxnSpLocks/>
            </p:cNvCxnSpPr>
            <p:nvPr/>
          </p:nvCxnSpPr>
          <p:spPr>
            <a:xfrm>
              <a:off x="2500738" y="72746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cxnSpLocks/>
            </p:cNvCxnSpPr>
            <p:nvPr/>
          </p:nvCxnSpPr>
          <p:spPr>
            <a:xfrm>
              <a:off x="2437238" y="72920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cxnSpLocks/>
            </p:cNvCxnSpPr>
            <p:nvPr/>
          </p:nvCxnSpPr>
          <p:spPr>
            <a:xfrm>
              <a:off x="2564238" y="72746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cxnSpLocks/>
            </p:cNvCxnSpPr>
            <p:nvPr/>
          </p:nvCxnSpPr>
          <p:spPr>
            <a:xfrm>
              <a:off x="2636204" y="72746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cxnSpLocks/>
            </p:cNvCxnSpPr>
            <p:nvPr/>
          </p:nvCxnSpPr>
          <p:spPr>
            <a:xfrm>
              <a:off x="2835171" y="72748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>
              <a:cxnSpLocks/>
            </p:cNvCxnSpPr>
            <p:nvPr/>
          </p:nvCxnSpPr>
          <p:spPr>
            <a:xfrm>
              <a:off x="2771671" y="72922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cxnSpLocks/>
            </p:cNvCxnSpPr>
            <p:nvPr/>
          </p:nvCxnSpPr>
          <p:spPr>
            <a:xfrm>
              <a:off x="2898671" y="72748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>
              <a:cxnSpLocks/>
            </p:cNvCxnSpPr>
            <p:nvPr/>
          </p:nvCxnSpPr>
          <p:spPr>
            <a:xfrm>
              <a:off x="2970638" y="72748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>
              <a:cxnSpLocks/>
            </p:cNvCxnSpPr>
            <p:nvPr/>
          </p:nvCxnSpPr>
          <p:spPr>
            <a:xfrm>
              <a:off x="3038371" y="72712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cxnSpLocks/>
            </p:cNvCxnSpPr>
            <p:nvPr/>
          </p:nvCxnSpPr>
          <p:spPr>
            <a:xfrm>
              <a:off x="3165371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cxnSpLocks/>
            </p:cNvCxnSpPr>
            <p:nvPr/>
          </p:nvCxnSpPr>
          <p:spPr>
            <a:xfrm>
              <a:off x="3101871" y="729210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cxnSpLocks/>
            </p:cNvCxnSpPr>
            <p:nvPr/>
          </p:nvCxnSpPr>
          <p:spPr>
            <a:xfrm>
              <a:off x="3228871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cxnSpLocks/>
            </p:cNvCxnSpPr>
            <p:nvPr/>
          </p:nvCxnSpPr>
          <p:spPr>
            <a:xfrm>
              <a:off x="3300837" y="727473"/>
              <a:ext cx="0" cy="72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Box 98"/>
          <p:cNvSpPr txBox="1"/>
          <p:nvPr/>
        </p:nvSpPr>
        <p:spPr>
          <a:xfrm rot="16200000">
            <a:off x="4257496" y="5407211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0.074</a:t>
            </a:r>
            <a:endParaRPr lang="en-US" sz="1100" dirty="0"/>
          </a:p>
        </p:txBody>
      </p:sp>
      <p:sp>
        <p:nvSpPr>
          <p:cNvPr id="100" name="TextBox 99"/>
          <p:cNvSpPr txBox="1"/>
          <p:nvPr/>
        </p:nvSpPr>
        <p:spPr>
          <a:xfrm rot="16200000">
            <a:off x="4257754" y="3912523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0.156</a:t>
            </a:r>
            <a:endParaRPr lang="en-US" sz="1100" dirty="0"/>
          </a:p>
        </p:txBody>
      </p:sp>
      <p:sp>
        <p:nvSpPr>
          <p:cNvPr id="101" name="TextBox 100"/>
          <p:cNvSpPr txBox="1"/>
          <p:nvPr/>
        </p:nvSpPr>
        <p:spPr>
          <a:xfrm rot="16200000">
            <a:off x="6478518" y="1172449"/>
            <a:ext cx="768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damage</a:t>
            </a:r>
            <a:endParaRPr lang="en-US" sz="1400" dirty="0"/>
          </a:p>
        </p:txBody>
      </p:sp>
      <p:sp>
        <p:nvSpPr>
          <p:cNvPr id="102" name="TextBox 101"/>
          <p:cNvSpPr txBox="1"/>
          <p:nvPr/>
        </p:nvSpPr>
        <p:spPr>
          <a:xfrm rot="16200000">
            <a:off x="6497187" y="1917894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0.148</a:t>
            </a:r>
            <a:endParaRPr lang="en-US" sz="1100" dirty="0"/>
          </a:p>
        </p:txBody>
      </p:sp>
      <p:sp>
        <p:nvSpPr>
          <p:cNvPr id="103" name="TextBox 102"/>
          <p:cNvSpPr txBox="1"/>
          <p:nvPr/>
        </p:nvSpPr>
        <p:spPr>
          <a:xfrm rot="16200000">
            <a:off x="6497445" y="423206"/>
            <a:ext cx="5084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0.158</a:t>
            </a:r>
            <a:endParaRPr lang="en-US" sz="1100" dirty="0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5650975" y="2266830"/>
            <a:ext cx="1" cy="740606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4776892" y="4105514"/>
            <a:ext cx="877063" cy="700905"/>
          </a:xfrm>
          <a:prstGeom prst="line">
            <a:avLst/>
          </a:prstGeom>
          <a:ln>
            <a:solidFill>
              <a:schemeClr val="tx1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712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10907998" y="1580502"/>
            <a:ext cx="746200" cy="2947976"/>
            <a:chOff x="11227308" y="4259022"/>
            <a:chExt cx="446578" cy="2151458"/>
          </a:xfrm>
        </p:grpSpPr>
        <p:grpSp>
          <p:nvGrpSpPr>
            <p:cNvPr id="5" name="Group 4"/>
            <p:cNvGrpSpPr>
              <a:grpSpLocks noChangeAspect="1"/>
            </p:cNvGrpSpPr>
            <p:nvPr/>
          </p:nvGrpSpPr>
          <p:grpSpPr>
            <a:xfrm rot="5400000" flipH="1">
              <a:off x="10406100" y="5341572"/>
              <a:ext cx="1800000" cy="157583"/>
              <a:chOff x="688872" y="711200"/>
              <a:chExt cx="2700000" cy="236374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872" y="711200"/>
                <a:ext cx="2700000" cy="236374"/>
              </a:xfrm>
              <a:prstGeom prst="rect">
                <a:avLst/>
              </a:prstGeom>
            </p:spPr>
          </p:pic>
          <p:cxnSp>
            <p:nvCxnSpPr>
              <p:cNvPr id="7" name="Straight Connector 6"/>
              <p:cNvCxnSpPr>
                <a:cxnSpLocks/>
              </p:cNvCxnSpPr>
              <p:nvPr/>
            </p:nvCxnSpPr>
            <p:spPr>
              <a:xfrm>
                <a:off x="720622" y="731970"/>
                <a:ext cx="0" cy="1188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>
                <a:cxnSpLocks/>
              </p:cNvCxnSpPr>
              <p:nvPr/>
            </p:nvCxnSpPr>
            <p:spPr>
              <a:xfrm>
                <a:off x="841272" y="731970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>
                <a:cxnSpLocks/>
              </p:cNvCxnSpPr>
              <p:nvPr/>
            </p:nvCxnSpPr>
            <p:spPr>
              <a:xfrm>
                <a:off x="2035594" y="731607"/>
                <a:ext cx="0" cy="1188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>
                <a:cxnSpLocks/>
              </p:cNvCxnSpPr>
              <p:nvPr/>
            </p:nvCxnSpPr>
            <p:spPr>
              <a:xfrm>
                <a:off x="2708172" y="731607"/>
                <a:ext cx="0" cy="1188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>
                <a:cxnSpLocks/>
              </p:cNvCxnSpPr>
              <p:nvPr/>
            </p:nvCxnSpPr>
            <p:spPr>
              <a:xfrm>
                <a:off x="3363472" y="733094"/>
                <a:ext cx="0" cy="1188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>
                <a:cxnSpLocks/>
              </p:cNvCxnSpPr>
              <p:nvPr/>
            </p:nvCxnSpPr>
            <p:spPr>
              <a:xfrm>
                <a:off x="1374672" y="731607"/>
                <a:ext cx="0" cy="1188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cxnSpLocks/>
              </p:cNvCxnSpPr>
              <p:nvPr/>
            </p:nvCxnSpPr>
            <p:spPr>
              <a:xfrm>
                <a:off x="777772" y="733707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cxnSpLocks/>
              </p:cNvCxnSpPr>
              <p:nvPr/>
            </p:nvCxnSpPr>
            <p:spPr>
              <a:xfrm>
                <a:off x="904772" y="731970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cxnSpLocks/>
              </p:cNvCxnSpPr>
              <p:nvPr/>
            </p:nvCxnSpPr>
            <p:spPr>
              <a:xfrm>
                <a:off x="976738" y="731970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cxnSpLocks/>
              </p:cNvCxnSpPr>
              <p:nvPr/>
            </p:nvCxnSpPr>
            <p:spPr>
              <a:xfrm>
                <a:off x="1044472" y="731607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cxnSpLocks/>
              </p:cNvCxnSpPr>
              <p:nvPr/>
            </p:nvCxnSpPr>
            <p:spPr>
              <a:xfrm>
                <a:off x="1171472" y="731960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cxnSpLocks/>
              </p:cNvCxnSpPr>
              <p:nvPr/>
            </p:nvCxnSpPr>
            <p:spPr>
              <a:xfrm>
                <a:off x="1107972" y="733697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cxnSpLocks/>
              </p:cNvCxnSpPr>
              <p:nvPr/>
            </p:nvCxnSpPr>
            <p:spPr>
              <a:xfrm>
                <a:off x="1234972" y="731960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cxnSpLocks/>
              </p:cNvCxnSpPr>
              <p:nvPr/>
            </p:nvCxnSpPr>
            <p:spPr>
              <a:xfrm>
                <a:off x="1306938" y="731960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cxnSpLocks/>
              </p:cNvCxnSpPr>
              <p:nvPr/>
            </p:nvCxnSpPr>
            <p:spPr>
              <a:xfrm>
                <a:off x="1505905" y="731617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cxnSpLocks/>
              </p:cNvCxnSpPr>
              <p:nvPr/>
            </p:nvCxnSpPr>
            <p:spPr>
              <a:xfrm>
                <a:off x="1442405" y="733354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cxnSpLocks/>
              </p:cNvCxnSpPr>
              <p:nvPr/>
            </p:nvCxnSpPr>
            <p:spPr>
              <a:xfrm>
                <a:off x="1569405" y="731617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cxnSpLocks/>
              </p:cNvCxnSpPr>
              <p:nvPr/>
            </p:nvCxnSpPr>
            <p:spPr>
              <a:xfrm>
                <a:off x="1641371" y="731617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cxnSpLocks/>
              </p:cNvCxnSpPr>
              <p:nvPr/>
            </p:nvCxnSpPr>
            <p:spPr>
              <a:xfrm>
                <a:off x="1709105" y="731254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cxnSpLocks/>
              </p:cNvCxnSpPr>
              <p:nvPr/>
            </p:nvCxnSpPr>
            <p:spPr>
              <a:xfrm>
                <a:off x="1836105" y="731607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cxnSpLocks/>
              </p:cNvCxnSpPr>
              <p:nvPr/>
            </p:nvCxnSpPr>
            <p:spPr>
              <a:xfrm>
                <a:off x="1772605" y="733344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</p:cNvCxnSpPr>
              <p:nvPr/>
            </p:nvCxnSpPr>
            <p:spPr>
              <a:xfrm>
                <a:off x="1899605" y="731607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cxnSpLocks/>
              </p:cNvCxnSpPr>
              <p:nvPr/>
            </p:nvCxnSpPr>
            <p:spPr>
              <a:xfrm>
                <a:off x="1971571" y="731607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cxnSpLocks/>
              </p:cNvCxnSpPr>
              <p:nvPr/>
            </p:nvCxnSpPr>
            <p:spPr>
              <a:xfrm>
                <a:off x="2170538" y="727473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</p:cNvCxnSpPr>
              <p:nvPr/>
            </p:nvCxnSpPr>
            <p:spPr>
              <a:xfrm>
                <a:off x="2107038" y="729210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cxnSpLocks/>
              </p:cNvCxnSpPr>
              <p:nvPr/>
            </p:nvCxnSpPr>
            <p:spPr>
              <a:xfrm>
                <a:off x="2234038" y="727473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cxnSpLocks/>
              </p:cNvCxnSpPr>
              <p:nvPr/>
            </p:nvCxnSpPr>
            <p:spPr>
              <a:xfrm>
                <a:off x="2306004" y="727473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</p:cNvCxnSpPr>
              <p:nvPr/>
            </p:nvCxnSpPr>
            <p:spPr>
              <a:xfrm>
                <a:off x="2373738" y="727110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cxnSpLocks/>
              </p:cNvCxnSpPr>
              <p:nvPr/>
            </p:nvCxnSpPr>
            <p:spPr>
              <a:xfrm>
                <a:off x="2500738" y="727463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cxnSpLocks/>
              </p:cNvCxnSpPr>
              <p:nvPr/>
            </p:nvCxnSpPr>
            <p:spPr>
              <a:xfrm>
                <a:off x="2437238" y="729200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</p:cNvCxnSpPr>
              <p:nvPr/>
            </p:nvCxnSpPr>
            <p:spPr>
              <a:xfrm>
                <a:off x="2564238" y="727463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cxnSpLocks/>
              </p:cNvCxnSpPr>
              <p:nvPr/>
            </p:nvCxnSpPr>
            <p:spPr>
              <a:xfrm>
                <a:off x="2636204" y="727463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cxnSpLocks/>
              </p:cNvCxnSpPr>
              <p:nvPr/>
            </p:nvCxnSpPr>
            <p:spPr>
              <a:xfrm>
                <a:off x="2835171" y="727483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</p:cNvCxnSpPr>
              <p:nvPr/>
            </p:nvCxnSpPr>
            <p:spPr>
              <a:xfrm>
                <a:off x="2771671" y="729220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898671" y="727483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cxnSpLocks/>
              </p:cNvCxnSpPr>
              <p:nvPr/>
            </p:nvCxnSpPr>
            <p:spPr>
              <a:xfrm>
                <a:off x="2970637" y="727483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cxnSpLocks/>
              </p:cNvCxnSpPr>
              <p:nvPr/>
            </p:nvCxnSpPr>
            <p:spPr>
              <a:xfrm>
                <a:off x="3038371" y="727120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cxnSpLocks/>
              </p:cNvCxnSpPr>
              <p:nvPr/>
            </p:nvCxnSpPr>
            <p:spPr>
              <a:xfrm>
                <a:off x="3165371" y="727473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cxnSpLocks/>
              </p:cNvCxnSpPr>
              <p:nvPr/>
            </p:nvCxnSpPr>
            <p:spPr>
              <a:xfrm>
                <a:off x="3101871" y="729210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cxnSpLocks/>
              </p:cNvCxnSpPr>
              <p:nvPr/>
            </p:nvCxnSpPr>
            <p:spPr>
              <a:xfrm>
                <a:off x="3228871" y="727473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cxnSpLocks/>
              </p:cNvCxnSpPr>
              <p:nvPr/>
            </p:nvCxnSpPr>
            <p:spPr>
              <a:xfrm>
                <a:off x="3300837" y="727473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/>
            <p:cNvSpPr txBox="1"/>
            <p:nvPr/>
          </p:nvSpPr>
          <p:spPr>
            <a:xfrm rot="16200000">
              <a:off x="11263050" y="5332575"/>
              <a:ext cx="619057" cy="202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damage</a:t>
              </a:r>
              <a:endParaRPr lang="en-US" sz="1600" dirty="0"/>
            </a:p>
          </p:txBody>
        </p:sp>
        <p:sp>
          <p:nvSpPr>
            <p:cNvPr id="49" name="TextBox 48"/>
            <p:cNvSpPr txBox="1"/>
            <p:nvPr/>
          </p:nvSpPr>
          <p:spPr>
            <a:xfrm rot="16200000">
              <a:off x="11207075" y="6025439"/>
              <a:ext cx="5084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0.148</a:t>
              </a:r>
              <a:endParaRPr lang="en-US" sz="1100" dirty="0"/>
            </a:p>
          </p:txBody>
        </p:sp>
        <p:sp>
          <p:nvSpPr>
            <p:cNvPr id="50" name="TextBox 49"/>
            <p:cNvSpPr txBox="1"/>
            <p:nvPr/>
          </p:nvSpPr>
          <p:spPr>
            <a:xfrm rot="16200000">
              <a:off x="11207333" y="4382454"/>
              <a:ext cx="50847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0.158</a:t>
              </a:r>
              <a:endParaRPr lang="en-US" sz="1100" dirty="0"/>
            </a:p>
          </p:txBody>
        </p:sp>
      </p:grp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568" y="1914314"/>
            <a:ext cx="2520000" cy="2520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265" y="1914314"/>
            <a:ext cx="2522785" cy="25200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64" y="1914314"/>
            <a:ext cx="2522782" cy="25200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835" y="1911798"/>
            <a:ext cx="2522299" cy="252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217888" y="1317894"/>
                <a:ext cx="2580899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𝑟𝑜𝑐𝑘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=1.01∗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𝑖𝑛𝑗𝑒𝑐𝑡𝑖𝑜𝑛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888" y="1317894"/>
                <a:ext cx="2580899" cy="391646"/>
              </a:xfrm>
              <a:prstGeom prst="rect">
                <a:avLst/>
              </a:prstGeom>
              <a:blipFill rotWithShape="0">
                <a:blip r:embed="rId7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8152373" y="1294040"/>
                <a:ext cx="2404568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𝑟𝑜𝑐𝑘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=10∗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𝑖𝑛𝑗𝑒𝑐𝑡𝑖𝑜𝑛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373" y="1294040"/>
                <a:ext cx="2404568" cy="391646"/>
              </a:xfrm>
              <a:prstGeom prst="rect">
                <a:avLst/>
              </a:prstGeom>
              <a:blipFill rotWithShape="0">
                <a:blip r:embed="rId8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452597" y="1294040"/>
                <a:ext cx="2276329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𝑟𝑜𝑐𝑘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  <m:r>
                        <a:rPr lang="en-US" i="1">
                          <a:latin typeface="Cambria Math" charset="0"/>
                        </a:rPr>
                        <m:t>∗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𝑖𝑛𝑗𝑒𝑐𝑡𝑖𝑜𝑛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597" y="1294040"/>
                <a:ext cx="2276329" cy="391646"/>
              </a:xfrm>
              <a:prstGeom prst="rect">
                <a:avLst/>
              </a:prstGeom>
              <a:blipFill rotWithShape="0">
                <a:blip r:embed="rId9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2909801" y="1294040"/>
                <a:ext cx="2452659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𝑟𝑜𝑐𝑘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=1.1∗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𝑖𝑛𝑗𝑒𝑐𝑡𝑖𝑜𝑛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9801" y="1294040"/>
                <a:ext cx="2452659" cy="391646"/>
              </a:xfrm>
              <a:prstGeom prst="rect">
                <a:avLst/>
              </a:prstGeom>
              <a:blipFill rotWithShape="0">
                <a:blip r:embed="rId10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4188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960" y="-7951"/>
            <a:ext cx="8779125" cy="6883632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>
            <a:off x="5225940" y="2089151"/>
            <a:ext cx="715618" cy="2324834"/>
          </a:xfrm>
          <a:prstGeom prst="upArrow">
            <a:avLst/>
          </a:prstGeom>
          <a:solidFill>
            <a:schemeClr val="bg2">
              <a:lumMod val="75000"/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 rot="16200000">
            <a:off x="5591059" y="4213843"/>
            <a:ext cx="110132" cy="30285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 rot="16200000">
            <a:off x="4626371" y="3177197"/>
            <a:ext cx="1914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Shear-banding mode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18416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25"/>
            <a:ext cx="2161984" cy="21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390" y="112425"/>
            <a:ext cx="2164774" cy="216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114" y="112425"/>
            <a:ext cx="2160000" cy="216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064" y="112425"/>
            <a:ext cx="2155242" cy="216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256" y="112425"/>
            <a:ext cx="2157621" cy="2160000"/>
          </a:xfrm>
          <a:prstGeom prst="rect">
            <a:avLst/>
          </a:prstGeom>
        </p:spPr>
      </p:pic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11375582" y="112425"/>
            <a:ext cx="647757" cy="2277799"/>
            <a:chOff x="10859763" y="1762848"/>
            <a:chExt cx="805484" cy="2832435"/>
          </a:xfrm>
        </p:grpSpPr>
        <p:grpSp>
          <p:nvGrpSpPr>
            <p:cNvPr id="10" name="Group 9"/>
            <p:cNvGrpSpPr/>
            <p:nvPr/>
          </p:nvGrpSpPr>
          <p:grpSpPr>
            <a:xfrm>
              <a:off x="10908018" y="1762848"/>
              <a:ext cx="757229" cy="2832435"/>
              <a:chOff x="11227308" y="4392099"/>
              <a:chExt cx="453178" cy="2067135"/>
            </a:xfrm>
          </p:grpSpPr>
          <p:grpSp>
            <p:nvGrpSpPr>
              <p:cNvPr id="11" name="Group 10"/>
              <p:cNvGrpSpPr>
                <a:grpSpLocks noChangeAspect="1"/>
              </p:cNvGrpSpPr>
              <p:nvPr/>
            </p:nvGrpSpPr>
            <p:grpSpPr>
              <a:xfrm rot="5400000" flipH="1">
                <a:off x="10406100" y="5341572"/>
                <a:ext cx="1800000" cy="157583"/>
                <a:chOff x="688872" y="711200"/>
                <a:chExt cx="2700000" cy="236374"/>
              </a:xfrm>
            </p:grpSpPr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872" y="711200"/>
                  <a:ext cx="2700000" cy="236374"/>
                </a:xfrm>
                <a:prstGeom prst="rect">
                  <a:avLst/>
                </a:prstGeom>
              </p:spPr>
            </p:pic>
            <p:cxnSp>
              <p:nvCxnSpPr>
                <p:cNvPr id="16" name="Straight Connector 15"/>
                <p:cNvCxnSpPr>
                  <a:cxnSpLocks/>
                </p:cNvCxnSpPr>
                <p:nvPr/>
              </p:nvCxnSpPr>
              <p:spPr>
                <a:xfrm>
                  <a:off x="720622" y="731970"/>
                  <a:ext cx="0" cy="1188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>
                  <a:cxnSpLocks/>
                </p:cNvCxnSpPr>
                <p:nvPr/>
              </p:nvCxnSpPr>
              <p:spPr>
                <a:xfrm>
                  <a:off x="841272" y="731970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>
                  <a:cxnSpLocks/>
                </p:cNvCxnSpPr>
                <p:nvPr/>
              </p:nvCxnSpPr>
              <p:spPr>
                <a:xfrm>
                  <a:off x="2035594" y="731607"/>
                  <a:ext cx="0" cy="1188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>
                  <a:cxnSpLocks/>
                </p:cNvCxnSpPr>
                <p:nvPr/>
              </p:nvCxnSpPr>
              <p:spPr>
                <a:xfrm>
                  <a:off x="2708172" y="731607"/>
                  <a:ext cx="0" cy="1188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>
                  <a:cxnSpLocks/>
                </p:cNvCxnSpPr>
                <p:nvPr/>
              </p:nvCxnSpPr>
              <p:spPr>
                <a:xfrm>
                  <a:off x="3363472" y="733094"/>
                  <a:ext cx="0" cy="1188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>
                  <a:cxnSpLocks/>
                </p:cNvCxnSpPr>
                <p:nvPr/>
              </p:nvCxnSpPr>
              <p:spPr>
                <a:xfrm>
                  <a:off x="1374672" y="731607"/>
                  <a:ext cx="0" cy="1188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>
                  <a:cxnSpLocks/>
                </p:cNvCxnSpPr>
                <p:nvPr/>
              </p:nvCxnSpPr>
              <p:spPr>
                <a:xfrm>
                  <a:off x="777772" y="733707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>
                  <a:cxnSpLocks/>
                </p:cNvCxnSpPr>
                <p:nvPr/>
              </p:nvCxnSpPr>
              <p:spPr>
                <a:xfrm>
                  <a:off x="904772" y="731970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cxnSpLocks/>
                </p:cNvCxnSpPr>
                <p:nvPr/>
              </p:nvCxnSpPr>
              <p:spPr>
                <a:xfrm>
                  <a:off x="976738" y="731970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>
                  <a:cxnSpLocks/>
                </p:cNvCxnSpPr>
                <p:nvPr/>
              </p:nvCxnSpPr>
              <p:spPr>
                <a:xfrm>
                  <a:off x="1044472" y="731607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>
                  <a:cxnSpLocks/>
                </p:cNvCxnSpPr>
                <p:nvPr/>
              </p:nvCxnSpPr>
              <p:spPr>
                <a:xfrm>
                  <a:off x="1171472" y="731960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>
                  <a:cxnSpLocks/>
                </p:cNvCxnSpPr>
                <p:nvPr/>
              </p:nvCxnSpPr>
              <p:spPr>
                <a:xfrm>
                  <a:off x="1107972" y="733697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>
                  <a:cxnSpLocks/>
                </p:cNvCxnSpPr>
                <p:nvPr/>
              </p:nvCxnSpPr>
              <p:spPr>
                <a:xfrm>
                  <a:off x="1234972" y="731960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cxnSpLocks/>
                </p:cNvCxnSpPr>
                <p:nvPr/>
              </p:nvCxnSpPr>
              <p:spPr>
                <a:xfrm>
                  <a:off x="1306938" y="731960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>
                  <a:cxnSpLocks/>
                </p:cNvCxnSpPr>
                <p:nvPr/>
              </p:nvCxnSpPr>
              <p:spPr>
                <a:xfrm>
                  <a:off x="1505905" y="731617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>
                  <a:cxnSpLocks/>
                </p:cNvCxnSpPr>
                <p:nvPr/>
              </p:nvCxnSpPr>
              <p:spPr>
                <a:xfrm>
                  <a:off x="1442405" y="733354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>
                  <a:cxnSpLocks/>
                </p:cNvCxnSpPr>
                <p:nvPr/>
              </p:nvCxnSpPr>
              <p:spPr>
                <a:xfrm>
                  <a:off x="1569405" y="731617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>
                  <a:cxnSpLocks/>
                </p:cNvCxnSpPr>
                <p:nvPr/>
              </p:nvCxnSpPr>
              <p:spPr>
                <a:xfrm>
                  <a:off x="1641371" y="731617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>
                  <a:cxnSpLocks/>
                </p:cNvCxnSpPr>
                <p:nvPr/>
              </p:nvCxnSpPr>
              <p:spPr>
                <a:xfrm>
                  <a:off x="1709105" y="731254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>
                  <a:cxnSpLocks/>
                </p:cNvCxnSpPr>
                <p:nvPr/>
              </p:nvCxnSpPr>
              <p:spPr>
                <a:xfrm>
                  <a:off x="1836105" y="731607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>
                  <a:cxnSpLocks/>
                </p:cNvCxnSpPr>
                <p:nvPr/>
              </p:nvCxnSpPr>
              <p:spPr>
                <a:xfrm>
                  <a:off x="1772605" y="733344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>
                  <a:cxnSpLocks/>
                </p:cNvCxnSpPr>
                <p:nvPr/>
              </p:nvCxnSpPr>
              <p:spPr>
                <a:xfrm>
                  <a:off x="1899605" y="731607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>
                  <a:cxnSpLocks/>
                </p:cNvCxnSpPr>
                <p:nvPr/>
              </p:nvCxnSpPr>
              <p:spPr>
                <a:xfrm>
                  <a:off x="1971571" y="731607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>
                  <a:cxnSpLocks/>
                </p:cNvCxnSpPr>
                <p:nvPr/>
              </p:nvCxnSpPr>
              <p:spPr>
                <a:xfrm>
                  <a:off x="2170538" y="727473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>
                  <a:cxnSpLocks/>
                </p:cNvCxnSpPr>
                <p:nvPr/>
              </p:nvCxnSpPr>
              <p:spPr>
                <a:xfrm>
                  <a:off x="2107038" y="729210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cxnSpLocks/>
                </p:cNvCxnSpPr>
                <p:nvPr/>
              </p:nvCxnSpPr>
              <p:spPr>
                <a:xfrm>
                  <a:off x="2234038" y="727473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>
                  <a:cxnSpLocks/>
                </p:cNvCxnSpPr>
                <p:nvPr/>
              </p:nvCxnSpPr>
              <p:spPr>
                <a:xfrm>
                  <a:off x="2306004" y="727473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>
                  <a:cxnSpLocks/>
                </p:cNvCxnSpPr>
                <p:nvPr/>
              </p:nvCxnSpPr>
              <p:spPr>
                <a:xfrm>
                  <a:off x="2373738" y="727110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>
                  <a:cxnSpLocks/>
                </p:cNvCxnSpPr>
                <p:nvPr/>
              </p:nvCxnSpPr>
              <p:spPr>
                <a:xfrm>
                  <a:off x="2500738" y="727463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>
                  <a:cxnSpLocks/>
                </p:cNvCxnSpPr>
                <p:nvPr/>
              </p:nvCxnSpPr>
              <p:spPr>
                <a:xfrm>
                  <a:off x="2437238" y="729200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>
                  <a:cxnSpLocks/>
                </p:cNvCxnSpPr>
                <p:nvPr/>
              </p:nvCxnSpPr>
              <p:spPr>
                <a:xfrm>
                  <a:off x="2564238" y="727463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2636204" y="727463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>
                  <a:cxnSpLocks/>
                </p:cNvCxnSpPr>
                <p:nvPr/>
              </p:nvCxnSpPr>
              <p:spPr>
                <a:xfrm>
                  <a:off x="2835171" y="727483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>
                  <a:cxnSpLocks/>
                </p:cNvCxnSpPr>
                <p:nvPr/>
              </p:nvCxnSpPr>
              <p:spPr>
                <a:xfrm>
                  <a:off x="2771671" y="729220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>
                  <a:cxnSpLocks/>
                </p:cNvCxnSpPr>
                <p:nvPr/>
              </p:nvCxnSpPr>
              <p:spPr>
                <a:xfrm>
                  <a:off x="2898671" y="727483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cxnSpLocks/>
                </p:cNvCxnSpPr>
                <p:nvPr/>
              </p:nvCxnSpPr>
              <p:spPr>
                <a:xfrm>
                  <a:off x="2970637" y="727483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>
                  <a:cxnSpLocks/>
                </p:cNvCxnSpPr>
                <p:nvPr/>
              </p:nvCxnSpPr>
              <p:spPr>
                <a:xfrm>
                  <a:off x="3038371" y="727120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3165371" y="727473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cxnSpLocks/>
                </p:cNvCxnSpPr>
                <p:nvPr/>
              </p:nvCxnSpPr>
              <p:spPr>
                <a:xfrm>
                  <a:off x="3101871" y="729210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cxnSpLocks/>
                </p:cNvCxnSpPr>
                <p:nvPr/>
              </p:nvCxnSpPr>
              <p:spPr>
                <a:xfrm>
                  <a:off x="3228871" y="727473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>
                  <a:cxnSpLocks/>
                </p:cNvCxnSpPr>
                <p:nvPr/>
              </p:nvCxnSpPr>
              <p:spPr>
                <a:xfrm>
                  <a:off x="3300837" y="727473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xtBox 11"/>
              <p:cNvSpPr txBox="1"/>
              <p:nvPr/>
            </p:nvSpPr>
            <p:spPr>
              <a:xfrm rot="16200000">
                <a:off x="10820508" y="5484180"/>
                <a:ext cx="1517341" cy="202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Mechanical dissipation</a:t>
                </a:r>
                <a:endParaRPr lang="en-US" sz="1600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11225778" y="6169085"/>
                <a:ext cx="423733" cy="156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0.0026</a:t>
                </a:r>
                <a:endParaRPr lang="en-US" sz="110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6200000">
                <a:off x="11251421" y="4499360"/>
                <a:ext cx="371088" cy="156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 smtClean="0"/>
                  <a:t>0.176</a:t>
                </a:r>
                <a:endParaRPr lang="en-US" sz="1100" dirty="0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9763" y="1933557"/>
              <a:ext cx="216070" cy="2463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990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10948988" y="-99004"/>
            <a:ext cx="947625" cy="3510114"/>
            <a:chOff x="10859763" y="1825735"/>
            <a:chExt cx="717828" cy="2669502"/>
          </a:xfrm>
        </p:grpSpPr>
        <p:grpSp>
          <p:nvGrpSpPr>
            <p:cNvPr id="10" name="Group 9"/>
            <p:cNvGrpSpPr/>
            <p:nvPr/>
          </p:nvGrpSpPr>
          <p:grpSpPr>
            <a:xfrm>
              <a:off x="10908048" y="1825735"/>
              <a:ext cx="669543" cy="2669502"/>
              <a:chOff x="11227308" y="4437992"/>
              <a:chExt cx="400700" cy="1948224"/>
            </a:xfrm>
          </p:grpSpPr>
          <p:grpSp>
            <p:nvGrpSpPr>
              <p:cNvPr id="11" name="Group 10"/>
              <p:cNvGrpSpPr>
                <a:grpSpLocks noChangeAspect="1"/>
              </p:cNvGrpSpPr>
              <p:nvPr/>
            </p:nvGrpSpPr>
            <p:grpSpPr>
              <a:xfrm rot="5400000" flipH="1">
                <a:off x="10406100" y="5341572"/>
                <a:ext cx="1800000" cy="157583"/>
                <a:chOff x="688872" y="711200"/>
                <a:chExt cx="2700000" cy="236374"/>
              </a:xfrm>
            </p:grpSpPr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8872" y="711200"/>
                  <a:ext cx="2700000" cy="236374"/>
                </a:xfrm>
                <a:prstGeom prst="rect">
                  <a:avLst/>
                </a:prstGeom>
              </p:spPr>
            </p:pic>
            <p:cxnSp>
              <p:nvCxnSpPr>
                <p:cNvPr id="16" name="Straight Connector 15"/>
                <p:cNvCxnSpPr>
                  <a:cxnSpLocks/>
                </p:cNvCxnSpPr>
                <p:nvPr/>
              </p:nvCxnSpPr>
              <p:spPr>
                <a:xfrm>
                  <a:off x="720622" y="731970"/>
                  <a:ext cx="0" cy="1188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>
                  <a:cxnSpLocks/>
                </p:cNvCxnSpPr>
                <p:nvPr/>
              </p:nvCxnSpPr>
              <p:spPr>
                <a:xfrm>
                  <a:off x="841272" y="731970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>
                  <a:cxnSpLocks/>
                </p:cNvCxnSpPr>
                <p:nvPr/>
              </p:nvCxnSpPr>
              <p:spPr>
                <a:xfrm>
                  <a:off x="2035594" y="731607"/>
                  <a:ext cx="0" cy="1188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>
                  <a:cxnSpLocks/>
                </p:cNvCxnSpPr>
                <p:nvPr/>
              </p:nvCxnSpPr>
              <p:spPr>
                <a:xfrm>
                  <a:off x="2708172" y="731607"/>
                  <a:ext cx="0" cy="1188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>
                  <a:cxnSpLocks/>
                </p:cNvCxnSpPr>
                <p:nvPr/>
              </p:nvCxnSpPr>
              <p:spPr>
                <a:xfrm>
                  <a:off x="3363472" y="733094"/>
                  <a:ext cx="0" cy="1188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>
                  <a:cxnSpLocks/>
                </p:cNvCxnSpPr>
                <p:nvPr/>
              </p:nvCxnSpPr>
              <p:spPr>
                <a:xfrm>
                  <a:off x="1374672" y="731607"/>
                  <a:ext cx="0" cy="1188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>
                  <a:cxnSpLocks/>
                </p:cNvCxnSpPr>
                <p:nvPr/>
              </p:nvCxnSpPr>
              <p:spPr>
                <a:xfrm>
                  <a:off x="777772" y="733707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>
                  <a:cxnSpLocks/>
                </p:cNvCxnSpPr>
                <p:nvPr/>
              </p:nvCxnSpPr>
              <p:spPr>
                <a:xfrm>
                  <a:off x="904772" y="731970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cxnSpLocks/>
                </p:cNvCxnSpPr>
                <p:nvPr/>
              </p:nvCxnSpPr>
              <p:spPr>
                <a:xfrm>
                  <a:off x="976738" y="731970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>
                  <a:cxnSpLocks/>
                </p:cNvCxnSpPr>
                <p:nvPr/>
              </p:nvCxnSpPr>
              <p:spPr>
                <a:xfrm>
                  <a:off x="1044472" y="731607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>
                  <a:cxnSpLocks/>
                </p:cNvCxnSpPr>
                <p:nvPr/>
              </p:nvCxnSpPr>
              <p:spPr>
                <a:xfrm>
                  <a:off x="1171472" y="731960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>
                  <a:cxnSpLocks/>
                </p:cNvCxnSpPr>
                <p:nvPr/>
              </p:nvCxnSpPr>
              <p:spPr>
                <a:xfrm>
                  <a:off x="1107972" y="733697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>
                  <a:cxnSpLocks/>
                </p:cNvCxnSpPr>
                <p:nvPr/>
              </p:nvCxnSpPr>
              <p:spPr>
                <a:xfrm>
                  <a:off x="1234972" y="731960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/>
                <p:cNvCxnSpPr>
                  <a:cxnSpLocks/>
                </p:cNvCxnSpPr>
                <p:nvPr/>
              </p:nvCxnSpPr>
              <p:spPr>
                <a:xfrm>
                  <a:off x="1306938" y="731960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>
                  <a:cxnSpLocks/>
                </p:cNvCxnSpPr>
                <p:nvPr/>
              </p:nvCxnSpPr>
              <p:spPr>
                <a:xfrm>
                  <a:off x="1505905" y="731617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/>
                <p:cNvCxnSpPr>
                  <a:cxnSpLocks/>
                </p:cNvCxnSpPr>
                <p:nvPr/>
              </p:nvCxnSpPr>
              <p:spPr>
                <a:xfrm>
                  <a:off x="1442405" y="733354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>
                  <a:cxnSpLocks/>
                </p:cNvCxnSpPr>
                <p:nvPr/>
              </p:nvCxnSpPr>
              <p:spPr>
                <a:xfrm>
                  <a:off x="1569405" y="731617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>
                  <a:cxnSpLocks/>
                </p:cNvCxnSpPr>
                <p:nvPr/>
              </p:nvCxnSpPr>
              <p:spPr>
                <a:xfrm>
                  <a:off x="1641371" y="731617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>
                  <a:cxnSpLocks/>
                </p:cNvCxnSpPr>
                <p:nvPr/>
              </p:nvCxnSpPr>
              <p:spPr>
                <a:xfrm>
                  <a:off x="1709105" y="731254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>
                  <a:cxnSpLocks/>
                </p:cNvCxnSpPr>
                <p:nvPr/>
              </p:nvCxnSpPr>
              <p:spPr>
                <a:xfrm>
                  <a:off x="1836105" y="731607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>
                  <a:cxnSpLocks/>
                </p:cNvCxnSpPr>
                <p:nvPr/>
              </p:nvCxnSpPr>
              <p:spPr>
                <a:xfrm>
                  <a:off x="1772605" y="733344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>
                  <a:cxnSpLocks/>
                </p:cNvCxnSpPr>
                <p:nvPr/>
              </p:nvCxnSpPr>
              <p:spPr>
                <a:xfrm>
                  <a:off x="1899605" y="731607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>
                  <a:cxnSpLocks/>
                </p:cNvCxnSpPr>
                <p:nvPr/>
              </p:nvCxnSpPr>
              <p:spPr>
                <a:xfrm>
                  <a:off x="1971571" y="731607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>
                  <a:cxnSpLocks/>
                </p:cNvCxnSpPr>
                <p:nvPr/>
              </p:nvCxnSpPr>
              <p:spPr>
                <a:xfrm>
                  <a:off x="2170538" y="727473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>
                  <a:cxnSpLocks/>
                </p:cNvCxnSpPr>
                <p:nvPr/>
              </p:nvCxnSpPr>
              <p:spPr>
                <a:xfrm>
                  <a:off x="2107038" y="729210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cxnSpLocks/>
                </p:cNvCxnSpPr>
                <p:nvPr/>
              </p:nvCxnSpPr>
              <p:spPr>
                <a:xfrm>
                  <a:off x="2234038" y="727473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>
                  <a:cxnSpLocks/>
                </p:cNvCxnSpPr>
                <p:nvPr/>
              </p:nvCxnSpPr>
              <p:spPr>
                <a:xfrm>
                  <a:off x="2306004" y="727473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>
                  <a:cxnSpLocks/>
                </p:cNvCxnSpPr>
                <p:nvPr/>
              </p:nvCxnSpPr>
              <p:spPr>
                <a:xfrm>
                  <a:off x="2373738" y="727110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>
                  <a:cxnSpLocks/>
                </p:cNvCxnSpPr>
                <p:nvPr/>
              </p:nvCxnSpPr>
              <p:spPr>
                <a:xfrm>
                  <a:off x="2500738" y="727463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>
                  <a:cxnSpLocks/>
                </p:cNvCxnSpPr>
                <p:nvPr/>
              </p:nvCxnSpPr>
              <p:spPr>
                <a:xfrm>
                  <a:off x="2437238" y="729200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/>
                <p:cNvCxnSpPr>
                  <a:cxnSpLocks/>
                </p:cNvCxnSpPr>
                <p:nvPr/>
              </p:nvCxnSpPr>
              <p:spPr>
                <a:xfrm>
                  <a:off x="2564238" y="727463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/>
                <p:cNvCxnSpPr>
                  <a:cxnSpLocks/>
                </p:cNvCxnSpPr>
                <p:nvPr/>
              </p:nvCxnSpPr>
              <p:spPr>
                <a:xfrm>
                  <a:off x="2636204" y="727463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>
                  <a:cxnSpLocks/>
                </p:cNvCxnSpPr>
                <p:nvPr/>
              </p:nvCxnSpPr>
              <p:spPr>
                <a:xfrm>
                  <a:off x="2835171" y="727483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>
                  <a:cxnSpLocks/>
                </p:cNvCxnSpPr>
                <p:nvPr/>
              </p:nvCxnSpPr>
              <p:spPr>
                <a:xfrm>
                  <a:off x="2771671" y="729220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>
                  <a:cxnSpLocks/>
                </p:cNvCxnSpPr>
                <p:nvPr/>
              </p:nvCxnSpPr>
              <p:spPr>
                <a:xfrm>
                  <a:off x="2898671" y="727483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>
                  <a:cxnSpLocks/>
                </p:cNvCxnSpPr>
                <p:nvPr/>
              </p:nvCxnSpPr>
              <p:spPr>
                <a:xfrm>
                  <a:off x="2970637" y="727483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/>
                <p:cNvCxnSpPr>
                  <a:cxnSpLocks/>
                </p:cNvCxnSpPr>
                <p:nvPr/>
              </p:nvCxnSpPr>
              <p:spPr>
                <a:xfrm>
                  <a:off x="3038371" y="727120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>
                  <a:cxnSpLocks/>
                </p:cNvCxnSpPr>
                <p:nvPr/>
              </p:nvCxnSpPr>
              <p:spPr>
                <a:xfrm>
                  <a:off x="3165371" y="727473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>
                  <a:cxnSpLocks/>
                </p:cNvCxnSpPr>
                <p:nvPr/>
              </p:nvCxnSpPr>
              <p:spPr>
                <a:xfrm>
                  <a:off x="3101871" y="729210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>
                  <a:cxnSpLocks/>
                </p:cNvCxnSpPr>
                <p:nvPr/>
              </p:nvCxnSpPr>
              <p:spPr>
                <a:xfrm>
                  <a:off x="3228871" y="727473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>
                  <a:cxnSpLocks/>
                </p:cNvCxnSpPr>
                <p:nvPr/>
              </p:nvCxnSpPr>
              <p:spPr>
                <a:xfrm>
                  <a:off x="3300837" y="727473"/>
                  <a:ext cx="0" cy="72000"/>
                </a:xfrm>
                <a:prstGeom prst="line">
                  <a:avLst/>
                </a:prstGeom>
                <a:ln w="127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" name="TextBox 11"/>
              <p:cNvSpPr txBox="1"/>
              <p:nvPr/>
            </p:nvSpPr>
            <p:spPr>
              <a:xfrm rot="16200000">
                <a:off x="10721033" y="5297137"/>
                <a:ext cx="1628714" cy="1852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 smtClean="0"/>
                  <a:t>Normalized temperature</a:t>
                </a:r>
                <a:endParaRPr lang="en-US" sz="2000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 rot="16200000">
                <a:off x="11349307" y="6212981"/>
                <a:ext cx="176671" cy="169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0</a:t>
                </a:r>
                <a:endParaRPr lang="en-US" sz="1600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 rot="16200000">
                <a:off x="11316766" y="4473291"/>
                <a:ext cx="240397" cy="1697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20</a:t>
                </a:r>
                <a:endParaRPr lang="en-US" sz="1600" dirty="0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9763" y="1933557"/>
              <a:ext cx="216070" cy="2463945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5" y="36031"/>
            <a:ext cx="3240000" cy="324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76" y="37728"/>
            <a:ext cx="3242986" cy="3240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642" y="32663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5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160058" y="497540"/>
            <a:ext cx="5760000" cy="57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5" name="Oval 4"/>
          <p:cNvSpPr/>
          <p:nvPr/>
        </p:nvSpPr>
        <p:spPr>
          <a:xfrm>
            <a:off x="4600058" y="1937540"/>
            <a:ext cx="2880000" cy="288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167467" y="3377540"/>
            <a:ext cx="7837112" cy="28047"/>
          </a:xfrm>
          <a:prstGeom prst="straightConnector1">
            <a:avLst/>
          </a:prstGeom>
          <a:ln w="2222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068973" y="18000"/>
            <a:ext cx="0" cy="6840000"/>
          </a:xfrm>
          <a:prstGeom prst="straightConnector1">
            <a:avLst/>
          </a:prstGeom>
          <a:ln w="22225" cap="rnd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425685" y="3338467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222301" y="1522952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/>
          <p:cNvSpPr/>
          <p:nvPr/>
        </p:nvSpPr>
        <p:spPr>
          <a:xfrm rot="3540000">
            <a:off x="4642208" y="25718"/>
            <a:ext cx="3888000" cy="3276000"/>
          </a:xfrm>
          <a:prstGeom prst="arc">
            <a:avLst>
              <a:gd name="adj1" fmla="val 17910527"/>
              <a:gd name="adj2" fmla="val 209572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c 19"/>
          <p:cNvSpPr/>
          <p:nvPr/>
        </p:nvSpPr>
        <p:spPr>
          <a:xfrm rot="1740000">
            <a:off x="3692815" y="-32448"/>
            <a:ext cx="3888000" cy="3276000"/>
          </a:xfrm>
          <a:prstGeom prst="arc">
            <a:avLst>
              <a:gd name="adj1" fmla="val 17910527"/>
              <a:gd name="adj2" fmla="val 209572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c 20"/>
          <p:cNvSpPr/>
          <p:nvPr/>
        </p:nvSpPr>
        <p:spPr>
          <a:xfrm rot="2640000">
            <a:off x="4175892" y="-77982"/>
            <a:ext cx="3888000" cy="3276000"/>
          </a:xfrm>
          <a:prstGeom prst="arc">
            <a:avLst>
              <a:gd name="adj1" fmla="val 17910527"/>
              <a:gd name="adj2" fmla="val 209572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c 21"/>
          <p:cNvSpPr/>
          <p:nvPr/>
        </p:nvSpPr>
        <p:spPr>
          <a:xfrm rot="18060000" flipV="1">
            <a:off x="4642207" y="3472629"/>
            <a:ext cx="3888000" cy="3276000"/>
          </a:xfrm>
          <a:prstGeom prst="arc">
            <a:avLst>
              <a:gd name="adj1" fmla="val 17910527"/>
              <a:gd name="adj2" fmla="val 209572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/>
          <p:cNvSpPr/>
          <p:nvPr/>
        </p:nvSpPr>
        <p:spPr>
          <a:xfrm rot="18960000" flipV="1">
            <a:off x="4162166" y="3576957"/>
            <a:ext cx="3888000" cy="3276000"/>
          </a:xfrm>
          <a:prstGeom prst="arc">
            <a:avLst>
              <a:gd name="adj1" fmla="val 17910527"/>
              <a:gd name="adj2" fmla="val 209572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c 23"/>
          <p:cNvSpPr/>
          <p:nvPr/>
        </p:nvSpPr>
        <p:spPr>
          <a:xfrm rot="17160000" flipV="1">
            <a:off x="5086108" y="3243663"/>
            <a:ext cx="3888000" cy="3276000"/>
          </a:xfrm>
          <a:prstGeom prst="arc">
            <a:avLst>
              <a:gd name="adj1" fmla="val 17910527"/>
              <a:gd name="adj2" fmla="val 209572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c 24"/>
          <p:cNvSpPr/>
          <p:nvPr/>
        </p:nvSpPr>
        <p:spPr>
          <a:xfrm rot="16200000" flipV="1">
            <a:off x="5458778" y="2941184"/>
            <a:ext cx="3888000" cy="3276000"/>
          </a:xfrm>
          <a:prstGeom prst="arc">
            <a:avLst>
              <a:gd name="adj1" fmla="val 17910527"/>
              <a:gd name="adj2" fmla="val 209572"/>
            </a:avLst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52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1012720" y="147920"/>
            <a:ext cx="887961" cy="3490081"/>
            <a:chOff x="11227308" y="4449111"/>
            <a:chExt cx="402549" cy="1937105"/>
          </a:xfrm>
        </p:grpSpPr>
        <p:grpSp>
          <p:nvGrpSpPr>
            <p:cNvPr id="11" name="Group 10"/>
            <p:cNvGrpSpPr>
              <a:grpSpLocks noChangeAspect="1"/>
            </p:cNvGrpSpPr>
            <p:nvPr/>
          </p:nvGrpSpPr>
          <p:grpSpPr>
            <a:xfrm rot="5400000" flipH="1">
              <a:off x="10406100" y="5341572"/>
              <a:ext cx="1800000" cy="157583"/>
              <a:chOff x="688872" y="711200"/>
              <a:chExt cx="2700000" cy="236374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8872" y="711200"/>
                <a:ext cx="2700000" cy="236374"/>
              </a:xfrm>
              <a:prstGeom prst="rect">
                <a:avLst/>
              </a:prstGeom>
            </p:spPr>
          </p:pic>
          <p:cxnSp>
            <p:nvCxnSpPr>
              <p:cNvPr id="16" name="Straight Connector 15"/>
              <p:cNvCxnSpPr>
                <a:cxnSpLocks/>
              </p:cNvCxnSpPr>
              <p:nvPr/>
            </p:nvCxnSpPr>
            <p:spPr>
              <a:xfrm>
                <a:off x="720622" y="731970"/>
                <a:ext cx="0" cy="1188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>
                <a:cxnSpLocks/>
              </p:cNvCxnSpPr>
              <p:nvPr/>
            </p:nvCxnSpPr>
            <p:spPr>
              <a:xfrm>
                <a:off x="841272" y="731970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>
                <a:cxnSpLocks/>
              </p:cNvCxnSpPr>
              <p:nvPr/>
            </p:nvCxnSpPr>
            <p:spPr>
              <a:xfrm>
                <a:off x="2035594" y="731607"/>
                <a:ext cx="0" cy="1188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cxnSpLocks/>
              </p:cNvCxnSpPr>
              <p:nvPr/>
            </p:nvCxnSpPr>
            <p:spPr>
              <a:xfrm>
                <a:off x="2708172" y="731607"/>
                <a:ext cx="0" cy="1188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cxnSpLocks/>
              </p:cNvCxnSpPr>
              <p:nvPr/>
            </p:nvCxnSpPr>
            <p:spPr>
              <a:xfrm>
                <a:off x="3363472" y="733094"/>
                <a:ext cx="0" cy="1188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>
                <a:cxnSpLocks/>
              </p:cNvCxnSpPr>
              <p:nvPr/>
            </p:nvCxnSpPr>
            <p:spPr>
              <a:xfrm>
                <a:off x="1374672" y="731607"/>
                <a:ext cx="0" cy="1188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cxnSpLocks/>
              </p:cNvCxnSpPr>
              <p:nvPr/>
            </p:nvCxnSpPr>
            <p:spPr>
              <a:xfrm>
                <a:off x="777772" y="733707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>
                <a:cxnSpLocks/>
              </p:cNvCxnSpPr>
              <p:nvPr/>
            </p:nvCxnSpPr>
            <p:spPr>
              <a:xfrm>
                <a:off x="904772" y="731970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>
                <a:cxnSpLocks/>
              </p:cNvCxnSpPr>
              <p:nvPr/>
            </p:nvCxnSpPr>
            <p:spPr>
              <a:xfrm>
                <a:off x="976738" y="731970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>
                <a:cxnSpLocks/>
              </p:cNvCxnSpPr>
              <p:nvPr/>
            </p:nvCxnSpPr>
            <p:spPr>
              <a:xfrm>
                <a:off x="1044472" y="731607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cxnSpLocks/>
              </p:cNvCxnSpPr>
              <p:nvPr/>
            </p:nvCxnSpPr>
            <p:spPr>
              <a:xfrm>
                <a:off x="1171472" y="731960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cxnSpLocks/>
              </p:cNvCxnSpPr>
              <p:nvPr/>
            </p:nvCxnSpPr>
            <p:spPr>
              <a:xfrm>
                <a:off x="1107972" y="733697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cxnSpLocks/>
              </p:cNvCxnSpPr>
              <p:nvPr/>
            </p:nvCxnSpPr>
            <p:spPr>
              <a:xfrm>
                <a:off x="1234972" y="731960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cxnSpLocks/>
              </p:cNvCxnSpPr>
              <p:nvPr/>
            </p:nvCxnSpPr>
            <p:spPr>
              <a:xfrm>
                <a:off x="1306938" y="731960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cxnSpLocks/>
              </p:cNvCxnSpPr>
              <p:nvPr/>
            </p:nvCxnSpPr>
            <p:spPr>
              <a:xfrm>
                <a:off x="1505905" y="731617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cxnSpLocks/>
              </p:cNvCxnSpPr>
              <p:nvPr/>
            </p:nvCxnSpPr>
            <p:spPr>
              <a:xfrm>
                <a:off x="1442405" y="733354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cxnSpLocks/>
              </p:cNvCxnSpPr>
              <p:nvPr/>
            </p:nvCxnSpPr>
            <p:spPr>
              <a:xfrm>
                <a:off x="1569405" y="731617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cxnSpLocks/>
              </p:cNvCxnSpPr>
              <p:nvPr/>
            </p:nvCxnSpPr>
            <p:spPr>
              <a:xfrm>
                <a:off x="1641371" y="731617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cxnSpLocks/>
              </p:cNvCxnSpPr>
              <p:nvPr/>
            </p:nvCxnSpPr>
            <p:spPr>
              <a:xfrm>
                <a:off x="1709105" y="731254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cxnSpLocks/>
              </p:cNvCxnSpPr>
              <p:nvPr/>
            </p:nvCxnSpPr>
            <p:spPr>
              <a:xfrm>
                <a:off x="1836105" y="731607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cxnSpLocks/>
              </p:cNvCxnSpPr>
              <p:nvPr/>
            </p:nvCxnSpPr>
            <p:spPr>
              <a:xfrm>
                <a:off x="1772605" y="733344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cxnSpLocks/>
              </p:cNvCxnSpPr>
              <p:nvPr/>
            </p:nvCxnSpPr>
            <p:spPr>
              <a:xfrm>
                <a:off x="1899605" y="731607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cxnSpLocks/>
              </p:cNvCxnSpPr>
              <p:nvPr/>
            </p:nvCxnSpPr>
            <p:spPr>
              <a:xfrm>
                <a:off x="1971571" y="731607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>
                <a:cxnSpLocks/>
              </p:cNvCxnSpPr>
              <p:nvPr/>
            </p:nvCxnSpPr>
            <p:spPr>
              <a:xfrm>
                <a:off x="2170538" y="727473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cxnSpLocks/>
              </p:cNvCxnSpPr>
              <p:nvPr/>
            </p:nvCxnSpPr>
            <p:spPr>
              <a:xfrm>
                <a:off x="2107038" y="729210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>
                <a:cxnSpLocks/>
              </p:cNvCxnSpPr>
              <p:nvPr/>
            </p:nvCxnSpPr>
            <p:spPr>
              <a:xfrm>
                <a:off x="2234038" y="727473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cxnSpLocks/>
              </p:cNvCxnSpPr>
              <p:nvPr/>
            </p:nvCxnSpPr>
            <p:spPr>
              <a:xfrm>
                <a:off x="2306004" y="727473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>
                <a:cxnSpLocks/>
              </p:cNvCxnSpPr>
              <p:nvPr/>
            </p:nvCxnSpPr>
            <p:spPr>
              <a:xfrm>
                <a:off x="2373738" y="727110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cxnSpLocks/>
              </p:cNvCxnSpPr>
              <p:nvPr/>
            </p:nvCxnSpPr>
            <p:spPr>
              <a:xfrm>
                <a:off x="2500738" y="727463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cxnSpLocks/>
              </p:cNvCxnSpPr>
              <p:nvPr/>
            </p:nvCxnSpPr>
            <p:spPr>
              <a:xfrm>
                <a:off x="2437238" y="729200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cxnSpLocks/>
              </p:cNvCxnSpPr>
              <p:nvPr/>
            </p:nvCxnSpPr>
            <p:spPr>
              <a:xfrm>
                <a:off x="2564238" y="727463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cxnSpLocks/>
              </p:cNvCxnSpPr>
              <p:nvPr/>
            </p:nvCxnSpPr>
            <p:spPr>
              <a:xfrm>
                <a:off x="2636204" y="727463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cxnSpLocks/>
              </p:cNvCxnSpPr>
              <p:nvPr/>
            </p:nvCxnSpPr>
            <p:spPr>
              <a:xfrm>
                <a:off x="2835171" y="727483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>
                <a:cxnSpLocks/>
              </p:cNvCxnSpPr>
              <p:nvPr/>
            </p:nvCxnSpPr>
            <p:spPr>
              <a:xfrm>
                <a:off x="2771671" y="729220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cxnSpLocks/>
              </p:cNvCxnSpPr>
              <p:nvPr/>
            </p:nvCxnSpPr>
            <p:spPr>
              <a:xfrm>
                <a:off x="2898671" y="727483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>
                <a:cxnSpLocks/>
              </p:cNvCxnSpPr>
              <p:nvPr/>
            </p:nvCxnSpPr>
            <p:spPr>
              <a:xfrm>
                <a:off x="2970637" y="727483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>
                <a:cxnSpLocks/>
              </p:cNvCxnSpPr>
              <p:nvPr/>
            </p:nvCxnSpPr>
            <p:spPr>
              <a:xfrm>
                <a:off x="3038371" y="727120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cxnSpLocks/>
              </p:cNvCxnSpPr>
              <p:nvPr/>
            </p:nvCxnSpPr>
            <p:spPr>
              <a:xfrm>
                <a:off x="3165371" y="727473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>
                <a:cxnSpLocks/>
              </p:cNvCxnSpPr>
              <p:nvPr/>
            </p:nvCxnSpPr>
            <p:spPr>
              <a:xfrm>
                <a:off x="3101871" y="729210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>
                <a:cxnSpLocks/>
              </p:cNvCxnSpPr>
              <p:nvPr/>
            </p:nvCxnSpPr>
            <p:spPr>
              <a:xfrm>
                <a:off x="3228871" y="727473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>
                <a:cxnSpLocks/>
              </p:cNvCxnSpPr>
              <p:nvPr/>
            </p:nvCxnSpPr>
            <p:spPr>
              <a:xfrm>
                <a:off x="3300837" y="727473"/>
                <a:ext cx="0" cy="72000"/>
              </a:xfrm>
              <a:prstGeom prst="line">
                <a:avLst/>
              </a:prstGeom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TextBox 11"/>
            <p:cNvSpPr txBox="1"/>
            <p:nvPr/>
          </p:nvSpPr>
          <p:spPr>
            <a:xfrm rot="16200000">
              <a:off x="10724807" y="5270337"/>
              <a:ext cx="1628714" cy="181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Normalized dissipation</a:t>
              </a:r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 rot="16200000">
              <a:off x="11349307" y="6212981"/>
              <a:ext cx="176671" cy="1697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0</a:t>
              </a:r>
              <a:endParaRPr 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11327886" y="4481450"/>
              <a:ext cx="218158" cy="15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16</a:t>
              </a:r>
              <a:endParaRPr lang="en-US" sz="1600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20" y="266080"/>
            <a:ext cx="3240000" cy="324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909" y="262055"/>
            <a:ext cx="3240000" cy="32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969" y="262055"/>
            <a:ext cx="3242989" cy="32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009" y="292876"/>
            <a:ext cx="259760" cy="320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1" t="4946" r="11155" b="32078"/>
          <a:stretch/>
        </p:blipFill>
        <p:spPr>
          <a:xfrm>
            <a:off x="3878909" y="3782591"/>
            <a:ext cx="2520855" cy="2520000"/>
          </a:xfrm>
          <a:prstGeom prst="ellipse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60" name="Picture 5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1" r="1791" b="18535"/>
          <a:stretch/>
        </p:blipFill>
        <p:spPr>
          <a:xfrm>
            <a:off x="7380724" y="3782591"/>
            <a:ext cx="2519326" cy="2520000"/>
          </a:xfrm>
          <a:prstGeom prst="ellipse">
            <a:avLst/>
          </a:prstGeom>
          <a:effectLst>
            <a:softEdge rad="38100"/>
          </a:effectLst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0" t="14076" r="10291" b="5420"/>
          <a:stretch/>
        </p:blipFill>
        <p:spPr>
          <a:xfrm>
            <a:off x="375420" y="3782591"/>
            <a:ext cx="2523203" cy="2520000"/>
          </a:xfrm>
          <a:prstGeom prst="ellipse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38100"/>
          </a:effectLst>
          <a:scene3d>
            <a:camera prst="orthographicFront"/>
            <a:lightRig rig="threePt" dir="t">
              <a:rot lat="0" lon="0" rev="0"/>
            </a:lightRig>
          </a:scene3d>
        </p:spPr>
      </p:pic>
      <p:sp>
        <p:nvSpPr>
          <p:cNvPr id="62" name="Oval 61"/>
          <p:cNvSpPr>
            <a:spLocks noChangeAspect="1"/>
          </p:cNvSpPr>
          <p:nvPr/>
        </p:nvSpPr>
        <p:spPr>
          <a:xfrm>
            <a:off x="2345563" y="1874740"/>
            <a:ext cx="648000" cy="648000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>
            <a:spLocks noChangeAspect="1"/>
          </p:cNvSpPr>
          <p:nvPr/>
        </p:nvSpPr>
        <p:spPr>
          <a:xfrm>
            <a:off x="8216105" y="1128172"/>
            <a:ext cx="648000" cy="648000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4445184" y="900792"/>
            <a:ext cx="648000" cy="648000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>
            <a:spLocks noChangeAspect="1"/>
          </p:cNvSpPr>
          <p:nvPr/>
        </p:nvSpPr>
        <p:spPr>
          <a:xfrm>
            <a:off x="378454" y="3782591"/>
            <a:ext cx="2520000" cy="2520000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>
            <a:spLocks noChangeAspect="1"/>
          </p:cNvSpPr>
          <p:nvPr/>
        </p:nvSpPr>
        <p:spPr>
          <a:xfrm>
            <a:off x="7380050" y="3782591"/>
            <a:ext cx="2520000" cy="2520000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3879764" y="3782591"/>
            <a:ext cx="2520000" cy="2520000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/>
          <p:cNvSpPr/>
          <p:nvPr/>
        </p:nvSpPr>
        <p:spPr>
          <a:xfrm>
            <a:off x="1621955" y="2422768"/>
            <a:ext cx="820633" cy="1352062"/>
          </a:xfrm>
          <a:custGeom>
            <a:avLst/>
            <a:gdLst>
              <a:gd name="connsiteX0" fmla="*/ 820633 w 820633"/>
              <a:gd name="connsiteY0" fmla="*/ 0 h 1352062"/>
              <a:gd name="connsiteX1" fmla="*/ 343895 w 820633"/>
              <a:gd name="connsiteY1" fmla="*/ 312616 h 1352062"/>
              <a:gd name="connsiteX2" fmla="*/ 54725 w 820633"/>
              <a:gd name="connsiteY2" fmla="*/ 828431 h 1352062"/>
              <a:gd name="connsiteX3" fmla="*/ 18 w 820633"/>
              <a:gd name="connsiteY3" fmla="*/ 1352062 h 13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633" h="1352062">
                <a:moveTo>
                  <a:pt x="820633" y="0"/>
                </a:moveTo>
                <a:cubicBezTo>
                  <a:pt x="646089" y="87272"/>
                  <a:pt x="471546" y="174544"/>
                  <a:pt x="343895" y="312616"/>
                </a:cubicBezTo>
                <a:cubicBezTo>
                  <a:pt x="216244" y="450688"/>
                  <a:pt x="112038" y="655190"/>
                  <a:pt x="54725" y="828431"/>
                </a:cubicBezTo>
                <a:cubicBezTo>
                  <a:pt x="-2588" y="1001672"/>
                  <a:pt x="18" y="1352062"/>
                  <a:pt x="18" y="1352062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stealth" w="med" len="lg"/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78"/>
          <p:cNvSpPr/>
          <p:nvPr/>
        </p:nvSpPr>
        <p:spPr>
          <a:xfrm flipH="1">
            <a:off x="4772818" y="1569530"/>
            <a:ext cx="405155" cy="2205300"/>
          </a:xfrm>
          <a:custGeom>
            <a:avLst/>
            <a:gdLst>
              <a:gd name="connsiteX0" fmla="*/ 820633 w 820633"/>
              <a:gd name="connsiteY0" fmla="*/ 0 h 1352062"/>
              <a:gd name="connsiteX1" fmla="*/ 343895 w 820633"/>
              <a:gd name="connsiteY1" fmla="*/ 312616 h 1352062"/>
              <a:gd name="connsiteX2" fmla="*/ 54725 w 820633"/>
              <a:gd name="connsiteY2" fmla="*/ 828431 h 1352062"/>
              <a:gd name="connsiteX3" fmla="*/ 18 w 820633"/>
              <a:gd name="connsiteY3" fmla="*/ 1352062 h 13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633" h="1352062">
                <a:moveTo>
                  <a:pt x="820633" y="0"/>
                </a:moveTo>
                <a:cubicBezTo>
                  <a:pt x="646089" y="87272"/>
                  <a:pt x="471546" y="174544"/>
                  <a:pt x="343895" y="312616"/>
                </a:cubicBezTo>
                <a:cubicBezTo>
                  <a:pt x="216244" y="450688"/>
                  <a:pt x="112038" y="655190"/>
                  <a:pt x="54725" y="828431"/>
                </a:cubicBezTo>
                <a:cubicBezTo>
                  <a:pt x="-2588" y="1001672"/>
                  <a:pt x="18" y="1352062"/>
                  <a:pt x="18" y="1352062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stealth" w="med" len="lg"/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79"/>
          <p:cNvSpPr/>
          <p:nvPr/>
        </p:nvSpPr>
        <p:spPr>
          <a:xfrm flipH="1">
            <a:off x="8484724" y="1792883"/>
            <a:ext cx="239111" cy="1982319"/>
          </a:xfrm>
          <a:custGeom>
            <a:avLst/>
            <a:gdLst>
              <a:gd name="connsiteX0" fmla="*/ 820633 w 820633"/>
              <a:gd name="connsiteY0" fmla="*/ 0 h 1352062"/>
              <a:gd name="connsiteX1" fmla="*/ 343895 w 820633"/>
              <a:gd name="connsiteY1" fmla="*/ 312616 h 1352062"/>
              <a:gd name="connsiteX2" fmla="*/ 54725 w 820633"/>
              <a:gd name="connsiteY2" fmla="*/ 828431 h 1352062"/>
              <a:gd name="connsiteX3" fmla="*/ 18 w 820633"/>
              <a:gd name="connsiteY3" fmla="*/ 1352062 h 1352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633" h="1352062">
                <a:moveTo>
                  <a:pt x="820633" y="0"/>
                </a:moveTo>
                <a:cubicBezTo>
                  <a:pt x="646089" y="87272"/>
                  <a:pt x="471546" y="174544"/>
                  <a:pt x="343895" y="312616"/>
                </a:cubicBezTo>
                <a:cubicBezTo>
                  <a:pt x="216244" y="450688"/>
                  <a:pt x="112038" y="655190"/>
                  <a:pt x="54725" y="828431"/>
                </a:cubicBezTo>
                <a:cubicBezTo>
                  <a:pt x="-2588" y="1001672"/>
                  <a:pt x="18" y="1352062"/>
                  <a:pt x="18" y="1352062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  <a:headEnd type="stealth" w="med" len="lg"/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95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55" y="0"/>
            <a:ext cx="9073370" cy="6837790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2989690" y="449918"/>
            <a:ext cx="6464411" cy="3315784"/>
          </a:xfrm>
          <a:custGeom>
            <a:avLst/>
            <a:gdLst>
              <a:gd name="connsiteX0" fmla="*/ 0 w 6464411"/>
              <a:gd name="connsiteY0" fmla="*/ 66917 h 3315784"/>
              <a:gd name="connsiteX1" fmla="*/ 811033 w 6464411"/>
              <a:gd name="connsiteY1" fmla="*/ 194138 h 3315784"/>
              <a:gd name="connsiteX2" fmla="*/ 1622067 w 6464411"/>
              <a:gd name="connsiteY2" fmla="*/ 1704885 h 3315784"/>
              <a:gd name="connsiteX3" fmla="*/ 2417197 w 6464411"/>
              <a:gd name="connsiteY3" fmla="*/ 3223585 h 3315784"/>
              <a:gd name="connsiteX4" fmla="*/ 3228230 w 6464411"/>
              <a:gd name="connsiteY4" fmla="*/ 3096364 h 3315784"/>
              <a:gd name="connsiteX5" fmla="*/ 4031312 w 6464411"/>
              <a:gd name="connsiteY5" fmla="*/ 2674945 h 3315784"/>
              <a:gd name="connsiteX6" fmla="*/ 4842345 w 6464411"/>
              <a:gd name="connsiteY6" fmla="*/ 2189915 h 3315784"/>
              <a:gd name="connsiteX7" fmla="*/ 5661329 w 6464411"/>
              <a:gd name="connsiteY7" fmla="*/ 1649226 h 3315784"/>
              <a:gd name="connsiteX8" fmla="*/ 6464411 w 6464411"/>
              <a:gd name="connsiteY8" fmla="*/ 909755 h 3315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64411" h="3315784">
                <a:moveTo>
                  <a:pt x="0" y="66917"/>
                </a:moveTo>
                <a:cubicBezTo>
                  <a:pt x="270344" y="-5970"/>
                  <a:pt x="540689" y="-78857"/>
                  <a:pt x="811033" y="194138"/>
                </a:cubicBezTo>
                <a:cubicBezTo>
                  <a:pt x="1081377" y="467133"/>
                  <a:pt x="1354373" y="1199977"/>
                  <a:pt x="1622067" y="1704885"/>
                </a:cubicBezTo>
                <a:cubicBezTo>
                  <a:pt x="1889761" y="2209793"/>
                  <a:pt x="2149503" y="2991672"/>
                  <a:pt x="2417197" y="3223585"/>
                </a:cubicBezTo>
                <a:cubicBezTo>
                  <a:pt x="2684891" y="3455498"/>
                  <a:pt x="2959211" y="3187804"/>
                  <a:pt x="3228230" y="3096364"/>
                </a:cubicBezTo>
                <a:cubicBezTo>
                  <a:pt x="3497249" y="3004924"/>
                  <a:pt x="3762293" y="2826020"/>
                  <a:pt x="4031312" y="2674945"/>
                </a:cubicBezTo>
                <a:cubicBezTo>
                  <a:pt x="4300331" y="2523870"/>
                  <a:pt x="4570676" y="2360868"/>
                  <a:pt x="4842345" y="2189915"/>
                </a:cubicBezTo>
                <a:cubicBezTo>
                  <a:pt x="5114015" y="2018962"/>
                  <a:pt x="5390985" y="1862586"/>
                  <a:pt x="5661329" y="1649226"/>
                </a:cubicBezTo>
                <a:cubicBezTo>
                  <a:pt x="5931673" y="1435866"/>
                  <a:pt x="6252376" y="1088659"/>
                  <a:pt x="6464411" y="909755"/>
                </a:cubicBezTo>
              </a:path>
            </a:pathLst>
          </a:custGeom>
          <a:noFill/>
          <a:ln w="317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04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99" t="24961" r="32025" b="28992"/>
          <a:stretch/>
        </p:blipFill>
        <p:spPr>
          <a:xfrm>
            <a:off x="2641350" y="-73321"/>
            <a:ext cx="6855245" cy="69017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167467" y="3388173"/>
            <a:ext cx="7837112" cy="28047"/>
          </a:xfrm>
          <a:prstGeom prst="straightConnector1">
            <a:avLst/>
          </a:prstGeom>
          <a:ln w="22225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068973" y="-3266"/>
            <a:ext cx="0" cy="6840000"/>
          </a:xfrm>
          <a:prstGeom prst="straightConnector1">
            <a:avLst/>
          </a:prstGeom>
          <a:ln w="22225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542648" y="3349100"/>
            <a:ext cx="108000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371163" y="1416622"/>
            <a:ext cx="108000" cy="108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236969" y="4879661"/>
            <a:ext cx="113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 charset="0"/>
                <a:ea typeface="Times New Roman" charset="0"/>
                <a:cs typeface="Times New Roman" charset="0"/>
              </a:rPr>
              <a:t>r = a</a:t>
            </a:r>
            <a:endParaRPr lang="en-US" sz="24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45469" y="6407549"/>
            <a:ext cx="1137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>
                <a:latin typeface="Times New Roman" charset="0"/>
                <a:ea typeface="Times New Roman" charset="0"/>
                <a:cs typeface="Times New Roman" charset="0"/>
              </a:rPr>
              <a:t>r = b</a:t>
            </a:r>
            <a:endParaRPr lang="en-US" sz="24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263981" y="3366540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A</a:t>
            </a:r>
            <a:endParaRPr lang="en-US" sz="2400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8430595" y="111023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B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123348" y="3416220"/>
            <a:ext cx="432000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900000">
            <a:off x="7115988" y="3746901"/>
            <a:ext cx="432000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800000">
            <a:off x="6984292" y="4065340"/>
            <a:ext cx="432000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2700000">
            <a:off x="6789146" y="4330183"/>
            <a:ext cx="432000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3600000">
            <a:off x="6545077" y="4543998"/>
            <a:ext cx="432000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4500000">
            <a:off x="6213429" y="4660718"/>
            <a:ext cx="432000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400000">
            <a:off x="5857423" y="4727161"/>
            <a:ext cx="432000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4543883" y="3403783"/>
            <a:ext cx="432000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20700000" flipV="1">
            <a:off x="7130708" y="3090146"/>
            <a:ext cx="432000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rot="19800000" flipV="1">
            <a:off x="6984291" y="2746644"/>
            <a:ext cx="432000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18900000" flipV="1">
            <a:off x="6789145" y="2503487"/>
            <a:ext cx="432000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rot="18000000" flipV="1">
            <a:off x="6545076" y="2285502"/>
            <a:ext cx="432000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17100000" flipV="1">
            <a:off x="6213428" y="2148222"/>
            <a:ext cx="432000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rot="16200000" flipV="1">
            <a:off x="5857422" y="2100365"/>
            <a:ext cx="432000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20700000" flipH="1">
            <a:off x="4597418" y="3737452"/>
            <a:ext cx="432000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rot="19800000" flipH="1">
            <a:off x="4687989" y="4065339"/>
            <a:ext cx="432000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18900000" flipH="1">
            <a:off x="4936614" y="4338910"/>
            <a:ext cx="432000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18000000" flipH="1">
            <a:off x="5173352" y="4588969"/>
            <a:ext cx="432000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17100000" flipH="1">
            <a:off x="5501418" y="4691559"/>
            <a:ext cx="432000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900000" flipH="1" flipV="1">
            <a:off x="4610119" y="3085423"/>
            <a:ext cx="432000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rot="1800000" flipH="1" flipV="1">
            <a:off x="4759882" y="2770134"/>
            <a:ext cx="432000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rot="2700000" flipH="1" flipV="1">
            <a:off x="4980638" y="2503821"/>
            <a:ext cx="432000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rot="3600000" flipH="1" flipV="1">
            <a:off x="5234542" y="2311452"/>
            <a:ext cx="432000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rot="4500000" flipH="1" flipV="1">
            <a:off x="5548423" y="2145931"/>
            <a:ext cx="432000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6073422" y="2925985"/>
            <a:ext cx="615133" cy="4569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rc 10"/>
          <p:cNvSpPr/>
          <p:nvPr/>
        </p:nvSpPr>
        <p:spPr>
          <a:xfrm>
            <a:off x="5952455" y="3215116"/>
            <a:ext cx="360000" cy="360000"/>
          </a:xfrm>
          <a:prstGeom prst="arc">
            <a:avLst>
              <a:gd name="adj1" fmla="val 18311100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390674" y="3071218"/>
                <a:ext cx="2510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𝜃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0674" y="3071218"/>
                <a:ext cx="251094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28571" r="-2381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1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426" y="533862"/>
            <a:ext cx="2908300" cy="2908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41664" y="534987"/>
            <a:ext cx="2908300" cy="2908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1"/>
          <a:stretch/>
        </p:blipFill>
        <p:spPr>
          <a:xfrm flipH="1" flipV="1">
            <a:off x="3141664" y="3433455"/>
            <a:ext cx="2908300" cy="28733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1"/>
          <a:stretch/>
        </p:blipFill>
        <p:spPr>
          <a:xfrm flipV="1">
            <a:off x="6014426" y="3433455"/>
            <a:ext cx="2908300" cy="287337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167467" y="3421923"/>
            <a:ext cx="7837112" cy="0"/>
          </a:xfrm>
          <a:prstGeom prst="straightConnector1">
            <a:avLst/>
          </a:prstGeom>
          <a:ln w="22225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037759" y="55884"/>
            <a:ext cx="0" cy="6649716"/>
          </a:xfrm>
          <a:prstGeom prst="straightConnector1">
            <a:avLst/>
          </a:prstGeom>
          <a:ln w="22225" cap="rnd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6347637" y="1341416"/>
            <a:ext cx="1701210" cy="476751"/>
          </a:xfrm>
          <a:custGeom>
            <a:avLst/>
            <a:gdLst>
              <a:gd name="connsiteX0" fmla="*/ 0 w 1701210"/>
              <a:gd name="connsiteY0" fmla="*/ 476751 h 476751"/>
              <a:gd name="connsiteX1" fmla="*/ 414670 w 1701210"/>
              <a:gd name="connsiteY1" fmla="*/ 232203 h 476751"/>
              <a:gd name="connsiteX2" fmla="*/ 978196 w 1701210"/>
              <a:gd name="connsiteY2" fmla="*/ 62082 h 476751"/>
              <a:gd name="connsiteX3" fmla="*/ 1701210 w 1701210"/>
              <a:gd name="connsiteY3" fmla="*/ 72714 h 47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210" h="476751">
                <a:moveTo>
                  <a:pt x="0" y="476751"/>
                </a:moveTo>
                <a:cubicBezTo>
                  <a:pt x="125818" y="389032"/>
                  <a:pt x="251637" y="301314"/>
                  <a:pt x="414670" y="232203"/>
                </a:cubicBezTo>
                <a:cubicBezTo>
                  <a:pt x="577703" y="163092"/>
                  <a:pt x="763773" y="88663"/>
                  <a:pt x="978196" y="62082"/>
                </a:cubicBezTo>
                <a:cubicBezTo>
                  <a:pt x="1192619" y="35501"/>
                  <a:pt x="1603745" y="-69053"/>
                  <a:pt x="1701210" y="72714"/>
                </a:cubicBezTo>
              </a:path>
            </a:pathLst>
          </a:custGeom>
          <a:noFill/>
          <a:ln w="50800" cap="flat">
            <a:solidFill>
              <a:srgbClr val="00206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4" name="Freeform 13"/>
          <p:cNvSpPr/>
          <p:nvPr/>
        </p:nvSpPr>
        <p:spPr>
          <a:xfrm rot="7130491">
            <a:off x="7026685" y="2047136"/>
            <a:ext cx="1701210" cy="476751"/>
          </a:xfrm>
          <a:custGeom>
            <a:avLst/>
            <a:gdLst>
              <a:gd name="connsiteX0" fmla="*/ 0 w 1701210"/>
              <a:gd name="connsiteY0" fmla="*/ 476751 h 476751"/>
              <a:gd name="connsiteX1" fmla="*/ 414670 w 1701210"/>
              <a:gd name="connsiteY1" fmla="*/ 232203 h 476751"/>
              <a:gd name="connsiteX2" fmla="*/ 978196 w 1701210"/>
              <a:gd name="connsiteY2" fmla="*/ 62082 h 476751"/>
              <a:gd name="connsiteX3" fmla="*/ 1701210 w 1701210"/>
              <a:gd name="connsiteY3" fmla="*/ 72714 h 47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210" h="476751">
                <a:moveTo>
                  <a:pt x="0" y="476751"/>
                </a:moveTo>
                <a:cubicBezTo>
                  <a:pt x="125818" y="389032"/>
                  <a:pt x="251637" y="301314"/>
                  <a:pt x="414670" y="232203"/>
                </a:cubicBezTo>
                <a:cubicBezTo>
                  <a:pt x="577703" y="163092"/>
                  <a:pt x="763773" y="88663"/>
                  <a:pt x="978196" y="62082"/>
                </a:cubicBezTo>
                <a:cubicBezTo>
                  <a:pt x="1192619" y="35501"/>
                  <a:pt x="1603745" y="-69053"/>
                  <a:pt x="1701210" y="72714"/>
                </a:cubicBezTo>
              </a:path>
            </a:pathLst>
          </a:custGeom>
          <a:noFill/>
          <a:ln w="50800" cap="flat">
            <a:solidFill>
              <a:srgbClr val="00206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5" name="Freeform 14"/>
          <p:cNvSpPr/>
          <p:nvPr/>
        </p:nvSpPr>
        <p:spPr>
          <a:xfrm rot="4014311">
            <a:off x="7330825" y="3540481"/>
            <a:ext cx="1701210" cy="476751"/>
          </a:xfrm>
          <a:custGeom>
            <a:avLst/>
            <a:gdLst>
              <a:gd name="connsiteX0" fmla="*/ 0 w 1701210"/>
              <a:gd name="connsiteY0" fmla="*/ 476751 h 476751"/>
              <a:gd name="connsiteX1" fmla="*/ 414670 w 1701210"/>
              <a:gd name="connsiteY1" fmla="*/ 232203 h 476751"/>
              <a:gd name="connsiteX2" fmla="*/ 978196 w 1701210"/>
              <a:gd name="connsiteY2" fmla="*/ 62082 h 476751"/>
              <a:gd name="connsiteX3" fmla="*/ 1701210 w 1701210"/>
              <a:gd name="connsiteY3" fmla="*/ 72714 h 47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210" h="476751">
                <a:moveTo>
                  <a:pt x="0" y="476751"/>
                </a:moveTo>
                <a:cubicBezTo>
                  <a:pt x="125818" y="389032"/>
                  <a:pt x="251637" y="301314"/>
                  <a:pt x="414670" y="232203"/>
                </a:cubicBezTo>
                <a:cubicBezTo>
                  <a:pt x="577703" y="163092"/>
                  <a:pt x="763773" y="88663"/>
                  <a:pt x="978196" y="62082"/>
                </a:cubicBezTo>
                <a:cubicBezTo>
                  <a:pt x="1192619" y="35501"/>
                  <a:pt x="1603745" y="-69053"/>
                  <a:pt x="1701210" y="72714"/>
                </a:cubicBezTo>
              </a:path>
            </a:pathLst>
          </a:custGeom>
          <a:noFill/>
          <a:ln w="50800" cap="flat">
            <a:solidFill>
              <a:srgbClr val="00206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6" name="Freeform 15"/>
          <p:cNvSpPr/>
          <p:nvPr/>
        </p:nvSpPr>
        <p:spPr>
          <a:xfrm rot="11040239">
            <a:off x="6955536" y="4427951"/>
            <a:ext cx="1701210" cy="476751"/>
          </a:xfrm>
          <a:custGeom>
            <a:avLst/>
            <a:gdLst>
              <a:gd name="connsiteX0" fmla="*/ 0 w 1701210"/>
              <a:gd name="connsiteY0" fmla="*/ 476751 h 476751"/>
              <a:gd name="connsiteX1" fmla="*/ 414670 w 1701210"/>
              <a:gd name="connsiteY1" fmla="*/ 232203 h 476751"/>
              <a:gd name="connsiteX2" fmla="*/ 978196 w 1701210"/>
              <a:gd name="connsiteY2" fmla="*/ 62082 h 476751"/>
              <a:gd name="connsiteX3" fmla="*/ 1701210 w 1701210"/>
              <a:gd name="connsiteY3" fmla="*/ 72714 h 47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210" h="476751">
                <a:moveTo>
                  <a:pt x="0" y="476751"/>
                </a:moveTo>
                <a:cubicBezTo>
                  <a:pt x="125818" y="389032"/>
                  <a:pt x="251637" y="301314"/>
                  <a:pt x="414670" y="232203"/>
                </a:cubicBezTo>
                <a:cubicBezTo>
                  <a:pt x="577703" y="163092"/>
                  <a:pt x="763773" y="88663"/>
                  <a:pt x="978196" y="62082"/>
                </a:cubicBezTo>
                <a:cubicBezTo>
                  <a:pt x="1192619" y="35501"/>
                  <a:pt x="1603745" y="-69053"/>
                  <a:pt x="1701210" y="72714"/>
                </a:cubicBezTo>
              </a:path>
            </a:pathLst>
          </a:custGeom>
          <a:noFill/>
          <a:ln w="50800" cap="flat">
            <a:solidFill>
              <a:srgbClr val="00206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1" name="Freeform 20"/>
          <p:cNvSpPr/>
          <p:nvPr/>
        </p:nvSpPr>
        <p:spPr>
          <a:xfrm rot="20222506">
            <a:off x="5578056" y="1024579"/>
            <a:ext cx="1701210" cy="476751"/>
          </a:xfrm>
          <a:custGeom>
            <a:avLst/>
            <a:gdLst>
              <a:gd name="connsiteX0" fmla="*/ 0 w 1701210"/>
              <a:gd name="connsiteY0" fmla="*/ 476751 h 476751"/>
              <a:gd name="connsiteX1" fmla="*/ 414670 w 1701210"/>
              <a:gd name="connsiteY1" fmla="*/ 232203 h 476751"/>
              <a:gd name="connsiteX2" fmla="*/ 978196 w 1701210"/>
              <a:gd name="connsiteY2" fmla="*/ 62082 h 476751"/>
              <a:gd name="connsiteX3" fmla="*/ 1701210 w 1701210"/>
              <a:gd name="connsiteY3" fmla="*/ 72714 h 47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210" h="476751">
                <a:moveTo>
                  <a:pt x="0" y="476751"/>
                </a:moveTo>
                <a:cubicBezTo>
                  <a:pt x="125818" y="389032"/>
                  <a:pt x="251637" y="301314"/>
                  <a:pt x="414670" y="232203"/>
                </a:cubicBezTo>
                <a:cubicBezTo>
                  <a:pt x="577703" y="163092"/>
                  <a:pt x="763773" y="88663"/>
                  <a:pt x="978196" y="62082"/>
                </a:cubicBezTo>
                <a:cubicBezTo>
                  <a:pt x="1192619" y="35501"/>
                  <a:pt x="1603745" y="-69053"/>
                  <a:pt x="1701210" y="72714"/>
                </a:cubicBezTo>
              </a:path>
            </a:pathLst>
          </a:custGeom>
          <a:noFill/>
          <a:ln w="50800" cap="flat">
            <a:solidFill>
              <a:srgbClr val="00206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2" name="Freeform 21"/>
          <p:cNvSpPr/>
          <p:nvPr/>
        </p:nvSpPr>
        <p:spPr>
          <a:xfrm rot="15205789">
            <a:off x="4684083" y="5289767"/>
            <a:ext cx="1701210" cy="476751"/>
          </a:xfrm>
          <a:custGeom>
            <a:avLst/>
            <a:gdLst>
              <a:gd name="connsiteX0" fmla="*/ 0 w 1701210"/>
              <a:gd name="connsiteY0" fmla="*/ 476751 h 476751"/>
              <a:gd name="connsiteX1" fmla="*/ 414670 w 1701210"/>
              <a:gd name="connsiteY1" fmla="*/ 232203 h 476751"/>
              <a:gd name="connsiteX2" fmla="*/ 978196 w 1701210"/>
              <a:gd name="connsiteY2" fmla="*/ 62082 h 476751"/>
              <a:gd name="connsiteX3" fmla="*/ 1701210 w 1701210"/>
              <a:gd name="connsiteY3" fmla="*/ 72714 h 47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210" h="476751">
                <a:moveTo>
                  <a:pt x="0" y="476751"/>
                </a:moveTo>
                <a:cubicBezTo>
                  <a:pt x="125818" y="389032"/>
                  <a:pt x="251637" y="301314"/>
                  <a:pt x="414670" y="232203"/>
                </a:cubicBezTo>
                <a:cubicBezTo>
                  <a:pt x="577703" y="163092"/>
                  <a:pt x="763773" y="88663"/>
                  <a:pt x="978196" y="62082"/>
                </a:cubicBezTo>
                <a:cubicBezTo>
                  <a:pt x="1192619" y="35501"/>
                  <a:pt x="1603745" y="-69053"/>
                  <a:pt x="1701210" y="72714"/>
                </a:cubicBezTo>
              </a:path>
            </a:pathLst>
          </a:custGeom>
          <a:noFill/>
          <a:ln w="50800" cap="flat">
            <a:solidFill>
              <a:srgbClr val="00206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3" name="Freeform 22"/>
          <p:cNvSpPr/>
          <p:nvPr/>
        </p:nvSpPr>
        <p:spPr>
          <a:xfrm rot="2701317">
            <a:off x="7342609" y="2724072"/>
            <a:ext cx="1701210" cy="476751"/>
          </a:xfrm>
          <a:custGeom>
            <a:avLst/>
            <a:gdLst>
              <a:gd name="connsiteX0" fmla="*/ 0 w 1701210"/>
              <a:gd name="connsiteY0" fmla="*/ 476751 h 476751"/>
              <a:gd name="connsiteX1" fmla="*/ 414670 w 1701210"/>
              <a:gd name="connsiteY1" fmla="*/ 232203 h 476751"/>
              <a:gd name="connsiteX2" fmla="*/ 978196 w 1701210"/>
              <a:gd name="connsiteY2" fmla="*/ 62082 h 476751"/>
              <a:gd name="connsiteX3" fmla="*/ 1701210 w 1701210"/>
              <a:gd name="connsiteY3" fmla="*/ 72714 h 47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210" h="476751">
                <a:moveTo>
                  <a:pt x="0" y="476751"/>
                </a:moveTo>
                <a:cubicBezTo>
                  <a:pt x="125818" y="389032"/>
                  <a:pt x="251637" y="301314"/>
                  <a:pt x="414670" y="232203"/>
                </a:cubicBezTo>
                <a:cubicBezTo>
                  <a:pt x="577703" y="163092"/>
                  <a:pt x="763773" y="88663"/>
                  <a:pt x="978196" y="62082"/>
                </a:cubicBezTo>
                <a:cubicBezTo>
                  <a:pt x="1192619" y="35501"/>
                  <a:pt x="1603745" y="-69053"/>
                  <a:pt x="1701210" y="72714"/>
                </a:cubicBezTo>
              </a:path>
            </a:pathLst>
          </a:custGeom>
          <a:noFill/>
          <a:ln w="50800" cap="flat">
            <a:solidFill>
              <a:srgbClr val="00206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4" name="Freeform 23"/>
          <p:cNvSpPr/>
          <p:nvPr/>
        </p:nvSpPr>
        <p:spPr>
          <a:xfrm rot="12149640">
            <a:off x="3395913" y="4438775"/>
            <a:ext cx="1701210" cy="476751"/>
          </a:xfrm>
          <a:custGeom>
            <a:avLst/>
            <a:gdLst>
              <a:gd name="connsiteX0" fmla="*/ 0 w 1701210"/>
              <a:gd name="connsiteY0" fmla="*/ 476751 h 476751"/>
              <a:gd name="connsiteX1" fmla="*/ 414670 w 1701210"/>
              <a:gd name="connsiteY1" fmla="*/ 232203 h 476751"/>
              <a:gd name="connsiteX2" fmla="*/ 978196 w 1701210"/>
              <a:gd name="connsiteY2" fmla="*/ 62082 h 476751"/>
              <a:gd name="connsiteX3" fmla="*/ 1701210 w 1701210"/>
              <a:gd name="connsiteY3" fmla="*/ 72714 h 47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210" h="476751">
                <a:moveTo>
                  <a:pt x="0" y="476751"/>
                </a:moveTo>
                <a:cubicBezTo>
                  <a:pt x="125818" y="389032"/>
                  <a:pt x="251637" y="301314"/>
                  <a:pt x="414670" y="232203"/>
                </a:cubicBezTo>
                <a:cubicBezTo>
                  <a:pt x="577703" y="163092"/>
                  <a:pt x="763773" y="88663"/>
                  <a:pt x="978196" y="62082"/>
                </a:cubicBezTo>
                <a:cubicBezTo>
                  <a:pt x="1192619" y="35501"/>
                  <a:pt x="1603745" y="-69053"/>
                  <a:pt x="1701210" y="72714"/>
                </a:cubicBezTo>
              </a:path>
            </a:pathLst>
          </a:custGeom>
          <a:noFill/>
          <a:ln w="50800" cap="flat">
            <a:solidFill>
              <a:srgbClr val="00206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5" name="Freeform 24"/>
          <p:cNvSpPr>
            <a:spLocks noChangeAspect="1"/>
          </p:cNvSpPr>
          <p:nvPr/>
        </p:nvSpPr>
        <p:spPr>
          <a:xfrm rot="9076433">
            <a:off x="7909618" y="3679225"/>
            <a:ext cx="1112062" cy="272749"/>
          </a:xfrm>
          <a:custGeom>
            <a:avLst/>
            <a:gdLst>
              <a:gd name="connsiteX0" fmla="*/ 0 w 1701210"/>
              <a:gd name="connsiteY0" fmla="*/ 476751 h 476751"/>
              <a:gd name="connsiteX1" fmla="*/ 414670 w 1701210"/>
              <a:gd name="connsiteY1" fmla="*/ 232203 h 476751"/>
              <a:gd name="connsiteX2" fmla="*/ 978196 w 1701210"/>
              <a:gd name="connsiteY2" fmla="*/ 62082 h 476751"/>
              <a:gd name="connsiteX3" fmla="*/ 1701210 w 1701210"/>
              <a:gd name="connsiteY3" fmla="*/ 72714 h 47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210" h="476751">
                <a:moveTo>
                  <a:pt x="0" y="476751"/>
                </a:moveTo>
                <a:cubicBezTo>
                  <a:pt x="125818" y="389032"/>
                  <a:pt x="251637" y="301314"/>
                  <a:pt x="414670" y="232203"/>
                </a:cubicBezTo>
                <a:cubicBezTo>
                  <a:pt x="577703" y="163092"/>
                  <a:pt x="763773" y="88663"/>
                  <a:pt x="978196" y="62082"/>
                </a:cubicBezTo>
                <a:cubicBezTo>
                  <a:pt x="1192619" y="35501"/>
                  <a:pt x="1603745" y="-69053"/>
                  <a:pt x="1701210" y="72714"/>
                </a:cubicBezTo>
              </a:path>
            </a:pathLst>
          </a:custGeom>
          <a:noFill/>
          <a:ln w="50800" cap="flat">
            <a:solidFill>
              <a:srgbClr val="00206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6" name="Freeform 25"/>
          <p:cNvSpPr/>
          <p:nvPr/>
        </p:nvSpPr>
        <p:spPr>
          <a:xfrm rot="19170369">
            <a:off x="3065101" y="3573471"/>
            <a:ext cx="1701210" cy="476751"/>
          </a:xfrm>
          <a:custGeom>
            <a:avLst/>
            <a:gdLst>
              <a:gd name="connsiteX0" fmla="*/ 0 w 1701210"/>
              <a:gd name="connsiteY0" fmla="*/ 476751 h 476751"/>
              <a:gd name="connsiteX1" fmla="*/ 414670 w 1701210"/>
              <a:gd name="connsiteY1" fmla="*/ 232203 h 476751"/>
              <a:gd name="connsiteX2" fmla="*/ 978196 w 1701210"/>
              <a:gd name="connsiteY2" fmla="*/ 62082 h 476751"/>
              <a:gd name="connsiteX3" fmla="*/ 1701210 w 1701210"/>
              <a:gd name="connsiteY3" fmla="*/ 72714 h 47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210" h="476751">
                <a:moveTo>
                  <a:pt x="0" y="476751"/>
                </a:moveTo>
                <a:cubicBezTo>
                  <a:pt x="125818" y="389032"/>
                  <a:pt x="251637" y="301314"/>
                  <a:pt x="414670" y="232203"/>
                </a:cubicBezTo>
                <a:cubicBezTo>
                  <a:pt x="577703" y="163092"/>
                  <a:pt x="763773" y="88663"/>
                  <a:pt x="978196" y="62082"/>
                </a:cubicBezTo>
                <a:cubicBezTo>
                  <a:pt x="1192619" y="35501"/>
                  <a:pt x="1603745" y="-69053"/>
                  <a:pt x="1701210" y="72714"/>
                </a:cubicBezTo>
              </a:path>
            </a:pathLst>
          </a:custGeom>
          <a:noFill/>
          <a:ln w="50800" cap="flat">
            <a:solidFill>
              <a:srgbClr val="00206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7" name="Freeform 26"/>
          <p:cNvSpPr/>
          <p:nvPr/>
        </p:nvSpPr>
        <p:spPr>
          <a:xfrm rot="1686083">
            <a:off x="4030429" y="1361082"/>
            <a:ext cx="1701210" cy="476751"/>
          </a:xfrm>
          <a:custGeom>
            <a:avLst/>
            <a:gdLst>
              <a:gd name="connsiteX0" fmla="*/ 0 w 1701210"/>
              <a:gd name="connsiteY0" fmla="*/ 476751 h 476751"/>
              <a:gd name="connsiteX1" fmla="*/ 414670 w 1701210"/>
              <a:gd name="connsiteY1" fmla="*/ 232203 h 476751"/>
              <a:gd name="connsiteX2" fmla="*/ 978196 w 1701210"/>
              <a:gd name="connsiteY2" fmla="*/ 62082 h 476751"/>
              <a:gd name="connsiteX3" fmla="*/ 1701210 w 1701210"/>
              <a:gd name="connsiteY3" fmla="*/ 72714 h 47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210" h="476751">
                <a:moveTo>
                  <a:pt x="0" y="476751"/>
                </a:moveTo>
                <a:cubicBezTo>
                  <a:pt x="125818" y="389032"/>
                  <a:pt x="251637" y="301314"/>
                  <a:pt x="414670" y="232203"/>
                </a:cubicBezTo>
                <a:cubicBezTo>
                  <a:pt x="577703" y="163092"/>
                  <a:pt x="763773" y="88663"/>
                  <a:pt x="978196" y="62082"/>
                </a:cubicBezTo>
                <a:cubicBezTo>
                  <a:pt x="1192619" y="35501"/>
                  <a:pt x="1603745" y="-69053"/>
                  <a:pt x="1701210" y="72714"/>
                </a:cubicBezTo>
              </a:path>
            </a:pathLst>
          </a:custGeom>
          <a:noFill/>
          <a:ln w="50800" cap="flat">
            <a:solidFill>
              <a:srgbClr val="00206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8" name="Freeform 27"/>
          <p:cNvSpPr/>
          <p:nvPr/>
        </p:nvSpPr>
        <p:spPr>
          <a:xfrm rot="16200000">
            <a:off x="3335782" y="1999866"/>
            <a:ext cx="1701210" cy="476751"/>
          </a:xfrm>
          <a:custGeom>
            <a:avLst/>
            <a:gdLst>
              <a:gd name="connsiteX0" fmla="*/ 0 w 1701210"/>
              <a:gd name="connsiteY0" fmla="*/ 476751 h 476751"/>
              <a:gd name="connsiteX1" fmla="*/ 414670 w 1701210"/>
              <a:gd name="connsiteY1" fmla="*/ 232203 h 476751"/>
              <a:gd name="connsiteX2" fmla="*/ 978196 w 1701210"/>
              <a:gd name="connsiteY2" fmla="*/ 62082 h 476751"/>
              <a:gd name="connsiteX3" fmla="*/ 1701210 w 1701210"/>
              <a:gd name="connsiteY3" fmla="*/ 72714 h 47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210" h="476751">
                <a:moveTo>
                  <a:pt x="0" y="476751"/>
                </a:moveTo>
                <a:cubicBezTo>
                  <a:pt x="125818" y="389032"/>
                  <a:pt x="251637" y="301314"/>
                  <a:pt x="414670" y="232203"/>
                </a:cubicBezTo>
                <a:cubicBezTo>
                  <a:pt x="577703" y="163092"/>
                  <a:pt x="763773" y="88663"/>
                  <a:pt x="978196" y="62082"/>
                </a:cubicBezTo>
                <a:cubicBezTo>
                  <a:pt x="1192619" y="35501"/>
                  <a:pt x="1603745" y="-69053"/>
                  <a:pt x="1701210" y="72714"/>
                </a:cubicBezTo>
              </a:path>
            </a:pathLst>
          </a:custGeom>
          <a:noFill/>
          <a:ln w="50800" cap="flat">
            <a:solidFill>
              <a:srgbClr val="00206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9" name="Freeform 28"/>
          <p:cNvSpPr/>
          <p:nvPr/>
        </p:nvSpPr>
        <p:spPr>
          <a:xfrm rot="5660964">
            <a:off x="6420290" y="1404897"/>
            <a:ext cx="1701210" cy="476751"/>
          </a:xfrm>
          <a:custGeom>
            <a:avLst/>
            <a:gdLst>
              <a:gd name="connsiteX0" fmla="*/ 0 w 1701210"/>
              <a:gd name="connsiteY0" fmla="*/ 476751 h 476751"/>
              <a:gd name="connsiteX1" fmla="*/ 414670 w 1701210"/>
              <a:gd name="connsiteY1" fmla="*/ 232203 h 476751"/>
              <a:gd name="connsiteX2" fmla="*/ 978196 w 1701210"/>
              <a:gd name="connsiteY2" fmla="*/ 62082 h 476751"/>
              <a:gd name="connsiteX3" fmla="*/ 1701210 w 1701210"/>
              <a:gd name="connsiteY3" fmla="*/ 72714 h 47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210" h="476751">
                <a:moveTo>
                  <a:pt x="0" y="476751"/>
                </a:moveTo>
                <a:cubicBezTo>
                  <a:pt x="125818" y="389032"/>
                  <a:pt x="251637" y="301314"/>
                  <a:pt x="414670" y="232203"/>
                </a:cubicBezTo>
                <a:cubicBezTo>
                  <a:pt x="577703" y="163092"/>
                  <a:pt x="763773" y="88663"/>
                  <a:pt x="978196" y="62082"/>
                </a:cubicBezTo>
                <a:cubicBezTo>
                  <a:pt x="1192619" y="35501"/>
                  <a:pt x="1603745" y="-69053"/>
                  <a:pt x="1701210" y="72714"/>
                </a:cubicBezTo>
              </a:path>
            </a:pathLst>
          </a:custGeom>
          <a:noFill/>
          <a:ln w="50800" cap="flat">
            <a:solidFill>
              <a:srgbClr val="00206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30" name="Freeform 29"/>
          <p:cNvSpPr/>
          <p:nvPr/>
        </p:nvSpPr>
        <p:spPr>
          <a:xfrm rot="8088745">
            <a:off x="5658320" y="5327177"/>
            <a:ext cx="1701210" cy="476751"/>
          </a:xfrm>
          <a:custGeom>
            <a:avLst/>
            <a:gdLst>
              <a:gd name="connsiteX0" fmla="*/ 0 w 1701210"/>
              <a:gd name="connsiteY0" fmla="*/ 476751 h 476751"/>
              <a:gd name="connsiteX1" fmla="*/ 414670 w 1701210"/>
              <a:gd name="connsiteY1" fmla="*/ 232203 h 476751"/>
              <a:gd name="connsiteX2" fmla="*/ 978196 w 1701210"/>
              <a:gd name="connsiteY2" fmla="*/ 62082 h 476751"/>
              <a:gd name="connsiteX3" fmla="*/ 1701210 w 1701210"/>
              <a:gd name="connsiteY3" fmla="*/ 72714 h 47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210" h="476751">
                <a:moveTo>
                  <a:pt x="0" y="476751"/>
                </a:moveTo>
                <a:cubicBezTo>
                  <a:pt x="125818" y="389032"/>
                  <a:pt x="251637" y="301314"/>
                  <a:pt x="414670" y="232203"/>
                </a:cubicBezTo>
                <a:cubicBezTo>
                  <a:pt x="577703" y="163092"/>
                  <a:pt x="763773" y="88663"/>
                  <a:pt x="978196" y="62082"/>
                </a:cubicBezTo>
                <a:cubicBezTo>
                  <a:pt x="1192619" y="35501"/>
                  <a:pt x="1603745" y="-69053"/>
                  <a:pt x="1701210" y="72714"/>
                </a:cubicBezTo>
              </a:path>
            </a:pathLst>
          </a:custGeom>
          <a:noFill/>
          <a:ln w="50800" cap="flat">
            <a:solidFill>
              <a:srgbClr val="002060"/>
            </a:solidFill>
            <a:prstDash val="sysDot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06238" y="2860025"/>
            <a:ext cx="466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C00000"/>
                </a:solidFill>
              </a:rPr>
              <a:t>A</a:t>
            </a:r>
            <a:r>
              <a:rPr lang="en-US" sz="2400" i="1" baseline="-25000" dirty="0">
                <a:solidFill>
                  <a:srgbClr val="C00000"/>
                </a:solidFill>
              </a:rPr>
              <a:t>4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020983" y="2327562"/>
            <a:ext cx="466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C00000"/>
                </a:solidFill>
              </a:rPr>
              <a:t>A</a:t>
            </a:r>
            <a:r>
              <a:rPr lang="en-US" sz="2400" i="1" baseline="-25000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664304" y="1954345"/>
            <a:ext cx="466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C00000"/>
                </a:solidFill>
              </a:rPr>
              <a:t>A</a:t>
            </a:r>
            <a:r>
              <a:rPr lang="en-US" sz="2400" i="1" baseline="-25000" dirty="0">
                <a:solidFill>
                  <a:srgbClr val="C00000"/>
                </a:solidFill>
              </a:rPr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30137" y="1748731"/>
            <a:ext cx="466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rgbClr val="C00000"/>
                </a:solidFill>
              </a:rPr>
              <a:t>A</a:t>
            </a:r>
            <a:r>
              <a:rPr lang="en-US" sz="2400" i="1" baseline="-25000" dirty="0" smtClean="0">
                <a:solidFill>
                  <a:srgbClr val="C00000"/>
                </a:solidFill>
              </a:rPr>
              <a:t>1</a:t>
            </a:r>
            <a:endParaRPr lang="en-US" sz="2400" i="1" baseline="-25000" dirty="0">
              <a:solidFill>
                <a:srgbClr val="C0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99344" y="3320596"/>
            <a:ext cx="343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126062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406400"/>
            <a:ext cx="8445500" cy="60325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5167548" y="3466940"/>
            <a:ext cx="216000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5675548" y="3466940"/>
            <a:ext cx="216000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 noChangeAspect="1"/>
          </p:cNvCxnSpPr>
          <p:nvPr/>
        </p:nvCxnSpPr>
        <p:spPr>
          <a:xfrm>
            <a:off x="5526780" y="3471925"/>
            <a:ext cx="324000" cy="3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21648" y="3721450"/>
            <a:ext cx="1952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t>Plasticity zone</a:t>
            </a:r>
            <a:endParaRPr lang="en-US" sz="2400" i="1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04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265348" y="6692740"/>
            <a:ext cx="216000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773348" y="6692740"/>
            <a:ext cx="216000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6" t="10741" r="17157" b="10370"/>
          <a:stretch/>
        </p:blipFill>
        <p:spPr>
          <a:xfrm>
            <a:off x="3365500" y="736600"/>
            <a:ext cx="5549900" cy="5410200"/>
          </a:xfrm>
          <a:prstGeom prst="rect">
            <a:avLst/>
          </a:prstGeom>
          <a:effectLst>
            <a:glow>
              <a:schemeClr val="accent1"/>
            </a:glow>
            <a:reflection endPos="0" dir="5400000" sy="-100000" algn="bl" rotWithShape="0"/>
          </a:effectLst>
        </p:spPr>
      </p:pic>
      <p:sp>
        <p:nvSpPr>
          <p:cNvPr id="3" name="Block Arc 2"/>
          <p:cNvSpPr>
            <a:spLocks noChangeAspect="1"/>
          </p:cNvSpPr>
          <p:nvPr/>
        </p:nvSpPr>
        <p:spPr>
          <a:xfrm>
            <a:off x="3659249" y="978408"/>
            <a:ext cx="4873752" cy="4873752"/>
          </a:xfrm>
          <a:prstGeom prst="blockArc">
            <a:avLst>
              <a:gd name="adj1" fmla="val 16200164"/>
              <a:gd name="adj2" fmla="val 0"/>
              <a:gd name="adj3" fmla="val 37303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3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4" t="9180" r="14847" b="9617"/>
          <a:stretch/>
        </p:blipFill>
        <p:spPr>
          <a:xfrm>
            <a:off x="3181699" y="630860"/>
            <a:ext cx="5778709" cy="5568847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8960408" y="5758676"/>
            <a:ext cx="388800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8960408" y="5378245"/>
            <a:ext cx="3710" cy="390263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Block Arc 2"/>
          <p:cNvSpPr>
            <a:spLocks noChangeAspect="1"/>
          </p:cNvSpPr>
          <p:nvPr/>
        </p:nvSpPr>
        <p:spPr>
          <a:xfrm>
            <a:off x="3659249" y="978408"/>
            <a:ext cx="4873752" cy="4873752"/>
          </a:xfrm>
          <a:prstGeom prst="blockArc">
            <a:avLst>
              <a:gd name="adj1" fmla="val 16200164"/>
              <a:gd name="adj2" fmla="val 0"/>
              <a:gd name="adj3" fmla="val 37303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82932" y="5423382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x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60408" y="5088087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y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6528740" y="3416220"/>
            <a:ext cx="180000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20700000" flipV="1">
            <a:off x="6518175" y="3280723"/>
            <a:ext cx="180000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19800000" flipV="1">
            <a:off x="6465470" y="3157779"/>
            <a:ext cx="180000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8900000" flipV="1">
            <a:off x="6386490" y="3058971"/>
            <a:ext cx="180000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8000000" flipV="1">
            <a:off x="6277319" y="2970966"/>
            <a:ext cx="180000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7100000" flipV="1">
            <a:off x="6150541" y="2918231"/>
            <a:ext cx="180000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6200000" flipV="1">
            <a:off x="6012919" y="2893024"/>
            <a:ext cx="180000" cy="0"/>
          </a:xfrm>
          <a:prstGeom prst="straightConnector1">
            <a:avLst/>
          </a:prstGeom>
          <a:ln w="19050">
            <a:solidFill>
              <a:srgbClr val="00B0F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5400000">
            <a:off x="5973877" y="852408"/>
            <a:ext cx="252000" cy="0"/>
          </a:xfrm>
          <a:prstGeom prst="straightConnector1">
            <a:avLst/>
          </a:prstGeom>
          <a:ln w="19050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8533001" y="3416220"/>
            <a:ext cx="252000" cy="0"/>
          </a:xfrm>
          <a:prstGeom prst="straightConnector1">
            <a:avLst/>
          </a:prstGeom>
          <a:ln w="19050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20700000" flipH="1">
            <a:off x="8472168" y="2756978"/>
            <a:ext cx="252000" cy="0"/>
          </a:xfrm>
          <a:prstGeom prst="straightConnector1">
            <a:avLst/>
          </a:prstGeom>
          <a:ln w="19050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9800000" flipH="1">
            <a:off x="8204260" y="2115384"/>
            <a:ext cx="252000" cy="0"/>
          </a:xfrm>
          <a:prstGeom prst="straightConnector1">
            <a:avLst/>
          </a:prstGeom>
          <a:ln w="19050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rot="18900000" flipH="1">
            <a:off x="7789053" y="1591252"/>
            <a:ext cx="252000" cy="0"/>
          </a:xfrm>
          <a:prstGeom prst="straightConnector1">
            <a:avLst/>
          </a:prstGeom>
          <a:ln w="19050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8000000" flipH="1">
            <a:off x="7253953" y="1195109"/>
            <a:ext cx="252000" cy="0"/>
          </a:xfrm>
          <a:prstGeom prst="straightConnector1">
            <a:avLst/>
          </a:prstGeom>
          <a:ln w="19050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17100000" flipH="1">
            <a:off x="6626027" y="944619"/>
            <a:ext cx="252000" cy="0"/>
          </a:xfrm>
          <a:prstGeom prst="straightConnector1">
            <a:avLst/>
          </a:prstGeom>
          <a:ln w="19050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5820000">
            <a:off x="6292841" y="890829"/>
            <a:ext cx="252000" cy="0"/>
          </a:xfrm>
          <a:prstGeom prst="straightConnector1">
            <a:avLst/>
          </a:prstGeom>
          <a:ln w="19050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rot="21120000" flipH="1">
            <a:off x="8519103" y="3085412"/>
            <a:ext cx="252000" cy="0"/>
          </a:xfrm>
          <a:prstGeom prst="straightConnector1">
            <a:avLst/>
          </a:prstGeom>
          <a:ln w="19050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20220000" flipH="1">
            <a:off x="8346353" y="2430716"/>
            <a:ext cx="252000" cy="0"/>
          </a:xfrm>
          <a:prstGeom prst="straightConnector1">
            <a:avLst/>
          </a:prstGeom>
          <a:ln w="19050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rot="19320000" flipH="1">
            <a:off x="8011356" y="1848985"/>
            <a:ext cx="252000" cy="0"/>
          </a:xfrm>
          <a:prstGeom prst="straightConnector1">
            <a:avLst/>
          </a:prstGeom>
          <a:ln w="19050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rot="18420000" flipH="1">
            <a:off x="7510991" y="1381863"/>
            <a:ext cx="252000" cy="0"/>
          </a:xfrm>
          <a:prstGeom prst="straightConnector1">
            <a:avLst/>
          </a:prstGeom>
          <a:ln w="19050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17520000" flipH="1">
            <a:off x="6942345" y="1044947"/>
            <a:ext cx="252000" cy="0"/>
          </a:xfrm>
          <a:prstGeom prst="straightConnector1">
            <a:avLst/>
          </a:prstGeom>
          <a:ln w="19050">
            <a:solidFill>
              <a:srgbClr val="00206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5862103" y="1391620"/>
            <a:ext cx="206536" cy="163936"/>
            <a:chOff x="1012509" y="993322"/>
            <a:chExt cx="206536" cy="163936"/>
          </a:xfrm>
        </p:grpSpPr>
        <p:sp>
          <p:nvSpPr>
            <p:cNvPr id="39" name="Triangle 38"/>
            <p:cNvSpPr>
              <a:spLocks/>
            </p:cNvSpPr>
            <p:nvPr/>
          </p:nvSpPr>
          <p:spPr>
            <a:xfrm rot="5400000">
              <a:off x="1087645" y="1018658"/>
              <a:ext cx="144000" cy="118800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1012509" y="993322"/>
              <a:ext cx="64800" cy="64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1012509" y="1092458"/>
              <a:ext cx="64800" cy="64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869406" y="1803428"/>
            <a:ext cx="206536" cy="163936"/>
            <a:chOff x="1012509" y="993322"/>
            <a:chExt cx="206536" cy="163936"/>
          </a:xfrm>
        </p:grpSpPr>
        <p:sp>
          <p:nvSpPr>
            <p:cNvPr id="49" name="Triangle 48"/>
            <p:cNvSpPr>
              <a:spLocks/>
            </p:cNvSpPr>
            <p:nvPr/>
          </p:nvSpPr>
          <p:spPr>
            <a:xfrm rot="5400000">
              <a:off x="1087645" y="1018658"/>
              <a:ext cx="144000" cy="118800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1012509" y="993322"/>
              <a:ext cx="64800" cy="64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>
              <a:off x="1012509" y="1092458"/>
              <a:ext cx="64800" cy="64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5856403" y="2247307"/>
            <a:ext cx="206536" cy="163936"/>
            <a:chOff x="1012509" y="993322"/>
            <a:chExt cx="206536" cy="163936"/>
          </a:xfrm>
        </p:grpSpPr>
        <p:sp>
          <p:nvSpPr>
            <p:cNvPr id="53" name="Triangle 52"/>
            <p:cNvSpPr>
              <a:spLocks/>
            </p:cNvSpPr>
            <p:nvPr/>
          </p:nvSpPr>
          <p:spPr>
            <a:xfrm rot="5400000">
              <a:off x="1087645" y="1018658"/>
              <a:ext cx="144000" cy="118800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1012509" y="993322"/>
              <a:ext cx="64800" cy="64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1012509" y="1092458"/>
              <a:ext cx="64800" cy="64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864583" y="962104"/>
            <a:ext cx="206536" cy="163936"/>
            <a:chOff x="1012509" y="993322"/>
            <a:chExt cx="206536" cy="163936"/>
          </a:xfrm>
        </p:grpSpPr>
        <p:sp>
          <p:nvSpPr>
            <p:cNvPr id="57" name="Triangle 56"/>
            <p:cNvSpPr>
              <a:spLocks/>
            </p:cNvSpPr>
            <p:nvPr/>
          </p:nvSpPr>
          <p:spPr>
            <a:xfrm rot="5400000">
              <a:off x="1087645" y="1018658"/>
              <a:ext cx="144000" cy="118800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1012509" y="993322"/>
              <a:ext cx="64800" cy="64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>
              <a:off x="1012509" y="1092458"/>
              <a:ext cx="64800" cy="64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861319" y="2656087"/>
            <a:ext cx="206536" cy="163936"/>
            <a:chOff x="1012509" y="993322"/>
            <a:chExt cx="206536" cy="163936"/>
          </a:xfrm>
        </p:grpSpPr>
        <p:sp>
          <p:nvSpPr>
            <p:cNvPr id="61" name="Triangle 60"/>
            <p:cNvSpPr>
              <a:spLocks/>
            </p:cNvSpPr>
            <p:nvPr/>
          </p:nvSpPr>
          <p:spPr>
            <a:xfrm rot="5400000">
              <a:off x="1087645" y="1018658"/>
              <a:ext cx="144000" cy="118800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>
              <a:off x="1012509" y="993322"/>
              <a:ext cx="64800" cy="64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1012509" y="1092458"/>
              <a:ext cx="64800" cy="64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5" name="Group 64"/>
          <p:cNvGrpSpPr/>
          <p:nvPr/>
        </p:nvGrpSpPr>
        <p:grpSpPr>
          <a:xfrm rot="16200000">
            <a:off x="7131717" y="3462841"/>
            <a:ext cx="206536" cy="163936"/>
            <a:chOff x="1012509" y="993322"/>
            <a:chExt cx="206536" cy="163936"/>
          </a:xfrm>
        </p:grpSpPr>
        <p:sp>
          <p:nvSpPr>
            <p:cNvPr id="66" name="Triangle 65"/>
            <p:cNvSpPr>
              <a:spLocks/>
            </p:cNvSpPr>
            <p:nvPr/>
          </p:nvSpPr>
          <p:spPr>
            <a:xfrm rot="5400000">
              <a:off x="1087645" y="1018658"/>
              <a:ext cx="144000" cy="118800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1012509" y="993322"/>
              <a:ext cx="64800" cy="64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1012509" y="1092458"/>
              <a:ext cx="64800" cy="64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 rot="16200000">
            <a:off x="7558880" y="3459936"/>
            <a:ext cx="206536" cy="163936"/>
            <a:chOff x="1012509" y="993322"/>
            <a:chExt cx="206536" cy="163936"/>
          </a:xfrm>
        </p:grpSpPr>
        <p:sp>
          <p:nvSpPr>
            <p:cNvPr id="70" name="Triangle 69"/>
            <p:cNvSpPr>
              <a:spLocks/>
            </p:cNvSpPr>
            <p:nvPr/>
          </p:nvSpPr>
          <p:spPr>
            <a:xfrm rot="5400000">
              <a:off x="1087645" y="1018658"/>
              <a:ext cx="144000" cy="118800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1012509" y="993322"/>
              <a:ext cx="64800" cy="64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1012509" y="1092458"/>
              <a:ext cx="64800" cy="64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3" name="Group 72"/>
          <p:cNvGrpSpPr/>
          <p:nvPr/>
        </p:nvGrpSpPr>
        <p:grpSpPr>
          <a:xfrm rot="16200000">
            <a:off x="7956128" y="3459178"/>
            <a:ext cx="206536" cy="163936"/>
            <a:chOff x="1012509" y="993322"/>
            <a:chExt cx="206536" cy="163936"/>
          </a:xfrm>
        </p:grpSpPr>
        <p:sp>
          <p:nvSpPr>
            <p:cNvPr id="74" name="Triangle 73"/>
            <p:cNvSpPr>
              <a:spLocks/>
            </p:cNvSpPr>
            <p:nvPr/>
          </p:nvSpPr>
          <p:spPr>
            <a:xfrm rot="5400000">
              <a:off x="1087645" y="1018658"/>
              <a:ext cx="144000" cy="118800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1012509" y="993322"/>
              <a:ext cx="64800" cy="64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Oval 75"/>
            <p:cNvSpPr>
              <a:spLocks noChangeAspect="1"/>
            </p:cNvSpPr>
            <p:nvPr/>
          </p:nvSpPr>
          <p:spPr>
            <a:xfrm>
              <a:off x="1012509" y="1092458"/>
              <a:ext cx="64800" cy="64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7" name="Group 76"/>
          <p:cNvGrpSpPr/>
          <p:nvPr/>
        </p:nvGrpSpPr>
        <p:grpSpPr>
          <a:xfrm rot="16200000">
            <a:off x="6724637" y="3466973"/>
            <a:ext cx="206536" cy="163936"/>
            <a:chOff x="1012509" y="993322"/>
            <a:chExt cx="206536" cy="163936"/>
          </a:xfrm>
        </p:grpSpPr>
        <p:sp>
          <p:nvSpPr>
            <p:cNvPr id="78" name="Triangle 77"/>
            <p:cNvSpPr>
              <a:spLocks/>
            </p:cNvSpPr>
            <p:nvPr/>
          </p:nvSpPr>
          <p:spPr>
            <a:xfrm rot="5400000">
              <a:off x="1087645" y="1018658"/>
              <a:ext cx="144000" cy="118800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>
              <a:spLocks noChangeAspect="1"/>
            </p:cNvSpPr>
            <p:nvPr/>
          </p:nvSpPr>
          <p:spPr>
            <a:xfrm>
              <a:off x="1012509" y="993322"/>
              <a:ext cx="64800" cy="64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Oval 79"/>
            <p:cNvSpPr>
              <a:spLocks noChangeAspect="1"/>
            </p:cNvSpPr>
            <p:nvPr/>
          </p:nvSpPr>
          <p:spPr>
            <a:xfrm>
              <a:off x="1012509" y="1092458"/>
              <a:ext cx="64800" cy="64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1" name="Group 80"/>
          <p:cNvGrpSpPr/>
          <p:nvPr/>
        </p:nvGrpSpPr>
        <p:grpSpPr>
          <a:xfrm rot="16200000">
            <a:off x="8335437" y="3462841"/>
            <a:ext cx="206536" cy="163936"/>
            <a:chOff x="1012509" y="993322"/>
            <a:chExt cx="206536" cy="163936"/>
          </a:xfrm>
        </p:grpSpPr>
        <p:sp>
          <p:nvSpPr>
            <p:cNvPr id="82" name="Triangle 81"/>
            <p:cNvSpPr>
              <a:spLocks/>
            </p:cNvSpPr>
            <p:nvPr/>
          </p:nvSpPr>
          <p:spPr>
            <a:xfrm rot="5400000">
              <a:off x="1087645" y="1018658"/>
              <a:ext cx="144000" cy="118800"/>
            </a:xfrm>
            <a:prstGeom prst="triangl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>
              <a:spLocks noChangeAspect="1"/>
            </p:cNvSpPr>
            <p:nvPr/>
          </p:nvSpPr>
          <p:spPr>
            <a:xfrm>
              <a:off x="1012509" y="993322"/>
              <a:ext cx="64800" cy="64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Oval 83"/>
            <p:cNvSpPr>
              <a:spLocks noChangeAspect="1"/>
            </p:cNvSpPr>
            <p:nvPr/>
          </p:nvSpPr>
          <p:spPr>
            <a:xfrm>
              <a:off x="1012509" y="1092458"/>
              <a:ext cx="64800" cy="648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634440" y="4855025"/>
                <a:ext cx="7325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𝑖𝑛</m:t>
                          </m:r>
                        </m:sub>
                      </m:sSub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40" y="4855025"/>
                <a:ext cx="732508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544191" y="4316551"/>
                <a:ext cx="9130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91" y="4316551"/>
                <a:ext cx="913007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929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65471" y="1140541"/>
            <a:ext cx="5171767" cy="3637935"/>
            <a:chOff x="609600" y="1170038"/>
            <a:chExt cx="5030564" cy="3392129"/>
          </a:xfrm>
        </p:grpSpPr>
        <p:pic>
          <p:nvPicPr>
            <p:cNvPr id="1025" name="Picture 15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15"/>
            <a:stretch/>
          </p:blipFill>
          <p:spPr bwMode="auto">
            <a:xfrm>
              <a:off x="609600" y="1170038"/>
              <a:ext cx="5030564" cy="3392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Arrow Connector 5"/>
            <p:cNvCxnSpPr/>
            <p:nvPr/>
          </p:nvCxnSpPr>
          <p:spPr>
            <a:xfrm flipH="1">
              <a:off x="1347019" y="1799303"/>
              <a:ext cx="0" cy="17640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768716" y="244742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Times New Roman" charset="0"/>
                <a:ea typeface="Times New Roman" charset="0"/>
                <a:cs typeface="Times New Roman" charset="0"/>
              </a:rPr>
              <a:t>h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504335" y="3687567"/>
            <a:ext cx="658762" cy="0"/>
          </a:xfrm>
          <a:prstGeom prst="line">
            <a:avLst/>
          </a:prstGeom>
          <a:ln w="476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04335" y="3687567"/>
            <a:ext cx="658762" cy="0"/>
          </a:xfrm>
          <a:prstGeom prst="line">
            <a:avLst/>
          </a:prstGeom>
          <a:ln w="19050">
            <a:solidFill>
              <a:srgbClr val="00B0F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870" y="1235919"/>
            <a:ext cx="4289321" cy="3660541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>
            <a:off x="5416801" y="3480620"/>
            <a:ext cx="324465" cy="226612"/>
          </a:xfrm>
          <a:prstGeom prst="rightArrow">
            <a:avLst/>
          </a:prstGeom>
          <a:noFill/>
          <a:ln>
            <a:solidFill>
              <a:schemeClr val="tx1"/>
            </a:solidFill>
          </a:ln>
          <a:effectLst>
            <a:glow rad="38100">
              <a:schemeClr val="accent1">
                <a:lumMod val="40000"/>
                <a:lumOff val="60000"/>
                <a:alpha val="91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666264" y="5077553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(a)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439828" y="5077553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(b)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776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55" y="1306261"/>
            <a:ext cx="4289321" cy="366054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66264" y="5077553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(a)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59748" y="5077553"/>
            <a:ext cx="482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(b)</a:t>
            </a:r>
            <a:endParaRPr 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834818" y="4506878"/>
            <a:ext cx="3960000" cy="0"/>
          </a:xfrm>
          <a:prstGeom prst="straightConnector1">
            <a:avLst/>
          </a:prstGeom>
          <a:ln w="19050" cap="rnd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892277" y="1542157"/>
            <a:ext cx="0" cy="3240000"/>
          </a:xfrm>
          <a:prstGeom prst="straightConnector1">
            <a:avLst/>
          </a:prstGeom>
          <a:ln w="19050" cap="rnd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cxnSpLocks/>
          </p:cNvCxnSpPr>
          <p:nvPr/>
        </p:nvCxnSpPr>
        <p:spPr>
          <a:xfrm flipH="1">
            <a:off x="6194019" y="2732476"/>
            <a:ext cx="3416626" cy="178939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cxnSpLocks/>
          </p:cNvCxnSpPr>
          <p:nvPr/>
        </p:nvCxnSpPr>
        <p:spPr>
          <a:xfrm flipH="1">
            <a:off x="8009433" y="3565395"/>
            <a:ext cx="0" cy="295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 flipH="1">
            <a:off x="7434355" y="3857554"/>
            <a:ext cx="57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420994" y="1322055"/>
                <a:ext cx="4712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</a:rPr>
                        <m:t>𝑞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994" y="1322055"/>
                <a:ext cx="471283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9702834" y="4404433"/>
                <a:ext cx="5825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2834" y="4404433"/>
                <a:ext cx="582532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559748" y="2082240"/>
            <a:ext cx="18081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Drucker-Prager </a:t>
            </a:r>
          </a:p>
          <a:p>
            <a:r>
              <a:rPr lang="en-US" sz="2000" dirty="0" smtClean="0"/>
              <a:t>Yield Surface</a:t>
            </a:r>
            <a:endParaRPr lang="en-US" sz="2000" dirty="0"/>
          </a:p>
        </p:txBody>
      </p: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8644535" y="2702496"/>
            <a:ext cx="229642" cy="4040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78583" y="3835445"/>
            <a:ext cx="254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Slope of the </a:t>
            </a:r>
            <a:r>
              <a:rPr lang="en-US" smtClean="0"/>
              <a:t>yield surface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6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15489</TotalTime>
  <Words>117</Words>
  <Application>Microsoft Macintosh PowerPoint</Application>
  <PresentationFormat>Widescreen</PresentationFormat>
  <Paragraphs>94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Calibri Light</vt:lpstr>
      <vt:lpstr>Cambria Math</vt:lpstr>
      <vt:lpstr>Times New Roman</vt:lpstr>
      <vt:lpstr>Arial</vt:lpstr>
      <vt:lpstr>Office Theme</vt:lpstr>
      <vt:lpstr>Slip-lines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Slip-lines</dc:title>
  <dc:creator>Manman Hu</dc:creator>
  <cp:lastModifiedBy>Manman Hu</cp:lastModifiedBy>
  <cp:revision>75</cp:revision>
  <dcterms:created xsi:type="dcterms:W3CDTF">2016-09-28T06:34:12Z</dcterms:created>
  <dcterms:modified xsi:type="dcterms:W3CDTF">2016-12-05T07:14:50Z</dcterms:modified>
</cp:coreProperties>
</file>